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y="6858000" cx="12192000"/>
  <p:notesSz cx="6858000" cy="9144000"/>
  <p:embeddedFontLst>
    <p:embeddedFont>
      <p:font typeface="Roboto"/>
      <p:regular r:id="rId128"/>
      <p:bold r:id="rId129"/>
      <p:italic r:id="rId130"/>
      <p:boldItalic r:id="rId131"/>
    </p:embeddedFont>
    <p:embeddedFont>
      <p:font typeface="Tahoma"/>
      <p:regular r:id="rId132"/>
      <p:bold r:id="rId133"/>
    </p:embeddedFont>
    <p:embeddedFont>
      <p:font typeface="Noto Sans Symbols"/>
      <p:regular r:id="rId134"/>
      <p:bold r:id="rId135"/>
    </p:embeddedFont>
    <p:embeddedFont>
      <p:font typeface="Roboto Mono"/>
      <p:regular r:id="rId136"/>
      <p:bold r:id="rId137"/>
      <p:italic r:id="rId138"/>
      <p:boldItalic r:id="rId1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0" roundtripDataSignature="AMtx7mhyxkk6zpi3xz0g03lBqtatbETU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C21308-3FA3-46C3-92D4-33E4C92F80E2}">
  <a:tblStyle styleId="{F4C21308-3FA3-46C3-92D4-33E4C92F80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F43C70C0-93A2-4CEC-BF43-C196418BA64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-bold.fntdata"/><Relationship Id="rId128" Type="http://schemas.openxmlformats.org/officeDocument/2006/relationships/font" Target="fonts/Roboto-regular.fntdata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0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RobotoMono-boldItalic.fntdata"/><Relationship Id="rId138" Type="http://schemas.openxmlformats.org/officeDocument/2006/relationships/font" Target="fonts/RobotoMono-italic.fntdata"/><Relationship Id="rId137" Type="http://schemas.openxmlformats.org/officeDocument/2006/relationships/font" Target="fonts/RobotoMono-bold.fntdata"/><Relationship Id="rId132" Type="http://schemas.openxmlformats.org/officeDocument/2006/relationships/font" Target="fonts/Tahoma-regular.fntdata"/><Relationship Id="rId131" Type="http://schemas.openxmlformats.org/officeDocument/2006/relationships/font" Target="fonts/Roboto-boldItalic.fntdata"/><Relationship Id="rId130" Type="http://schemas.openxmlformats.org/officeDocument/2006/relationships/font" Target="fonts/Roboto-italic.fntdata"/><Relationship Id="rId136" Type="http://schemas.openxmlformats.org/officeDocument/2006/relationships/font" Target="fonts/RobotoMono-regular.fntdata"/><Relationship Id="rId135" Type="http://schemas.openxmlformats.org/officeDocument/2006/relationships/font" Target="fonts/NotoSansSymbols-bold.fntdata"/><Relationship Id="rId134" Type="http://schemas.openxmlformats.org/officeDocument/2006/relationships/font" Target="fonts/NotoSansSymbols-regular.fntdata"/><Relationship Id="rId133" Type="http://schemas.openxmlformats.org/officeDocument/2006/relationships/font" Target="fonts/Tahoma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d43751ba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5d43751ba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5d43751ba8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These were the features of HMM taggers</a:t>
            </a:r>
            <a:endParaRPr/>
          </a:p>
        </p:txBody>
      </p:sp>
      <p:sp>
        <p:nvSpPr>
          <p:cNvPr id="937" name="Google Shape;93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Doing better</a:t>
            </a:r>
            <a:endParaRPr/>
          </a:p>
        </p:txBody>
      </p:sp>
      <p:sp>
        <p:nvSpPr>
          <p:cNvPr id="944" name="Google Shape;94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0" name="Google Shape;95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2" name="Google Shape;96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3" name="Google Shape;96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1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74" name="Google Shape;97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5" name="Google Shape;97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9" name="Google Shape;98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5" name="Google Shape;99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912707" y="4463296"/>
            <a:ext cx="5019887" cy="42283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5" name="Google Shape;101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6" name="Google Shape;104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3" name="Google Shape;105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912707" y="4463296"/>
            <a:ext cx="5019887" cy="42283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5" name="Google Shape;106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1" name="Google Shape;1071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912707" y="4463296"/>
            <a:ext cx="5019887" cy="42283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912707" y="4463296"/>
            <a:ext cx="5019887" cy="42283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912707" y="4463296"/>
            <a:ext cx="5019887" cy="42283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bdb3410e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5bdb3410e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5bdb3410e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bdb3410e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5bdb3410e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5bdb3410e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7fd5e6ad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37fd5e6ad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37fd5e6ad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7fd5e6ad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37fd5e6ad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37fd5e6ad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7fd5e6ad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37fd5e6ad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37fd5e6ad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7fd5e6ad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37fd5e6ad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37fd5e6ad5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7fd5e6ad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37fd5e6ad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37fd5e6ad5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7fd5e6ad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37fd5e6ad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37fd5e6ad5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7fd5e6ad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37fd5e6ad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37fd5e6ad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7fd5e6ad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37fd5e6ad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37fd5e6ad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7fd5e6ad5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37fd5e6ad5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237fd5e6ad5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bdb3410e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5bdb3410e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5bdb3410e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d73f410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5d73f410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25d73f410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d73f4106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5d73f4106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25d73f41062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d73f4106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5d73f4106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5d73f4106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d73f4106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5d73f4106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5d73f4106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eb1eb8e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5eb1eb8e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5eb1eb8e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eb1eb8eb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5eb1eb8eb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5eb1eb8eb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eb1eb8eb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5eb1eb8eb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25eb1eb8eb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1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290513" y="704850"/>
            <a:ext cx="62642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bdb3410e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5bdb3410e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https://en.wikipedia.org/wiki/List_of_linguistic_example_sentences</a:t>
            </a:r>
            <a:endParaRPr/>
          </a:p>
        </p:txBody>
      </p:sp>
      <p:sp>
        <p:nvSpPr>
          <p:cNvPr id="122" name="Google Shape;122;g25bdb3410e2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bdb3410e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5bdb3410e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25bdb3410e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dcc967c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25dcc967c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25dcc967cc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dcc967cc0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5dcc967cc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25dcc967cc0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dcc967cc0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5dcc967cc0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25dcc967cc0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dcc967c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5dcc967c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https://www.youtube.com/watch?v=7zq8tAHRTiA</a:t>
            </a:r>
            <a:endParaRPr/>
          </a:p>
        </p:txBody>
      </p:sp>
      <p:sp>
        <p:nvSpPr>
          <p:cNvPr id="557" name="Google Shape;557;g25dcc967cc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bdb3410e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5bdb3410e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5bdb3410e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dcc967cc0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5dcc967cc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25dcc967cc0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5dcc967cc0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5dcc967cc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5dcc967cc0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5dcc967cc0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5dcc967cc0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25dcc967cc0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dcc967cc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5dcc967cc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25dcc967cc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dcc967cc0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25dcc967cc0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25dcc967cc0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9" name="Google Shape;62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ee7c81884_0_13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25ee7c81884_0_13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bdb3410e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5bdb3410e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5bdb3410e2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ee7c81884_0_18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25ee7c81884_0_18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5ee7c81884_0_29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25ee7c81884_0_29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5ee7c81884_0_38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25ee7c81884_0_38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5ee7c81884_0_48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25ee7c81884_0_48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5ee7c81884_0_58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25ee7c81884_0_58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5ee7c81884_0_67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25ee7c81884_0_67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5ee7c81884_0_80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25ee7c81884_0_80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5ee7c81884_0_91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g25ee7c81884_0_91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5ee7c81884_0_101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g25ee7c81884_0_101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5ee7c81884_0_110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5ee7c81884_0_110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7cc3197b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37cc3197b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237cc3197b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5ee7c81884_0_115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g25ee7c81884_0_115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ee7c81884_0_120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25ee7c81884_0_120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5ee7c81884_0_129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25ee7c81884_0_129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5ee7c81884_0_145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25ee7c81884_0_145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5ee7c81884_0_15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g25ee7c81884_0_154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5ee7c81884_0_16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g25ee7c81884_0_164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5ee7c81884_0_17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g25ee7c81884_0_174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5" name="Google Shape;80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6" name="Google Shape;80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1" name="Google Shape;81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2" name="Google Shape;81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8" name="Google Shape;8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290513" y="704850"/>
            <a:ext cx="62642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5" name="Google Shape;82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6" name="Google Shape;82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4" name="Google Shape;84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5" name="Google Shape;84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3" name="Google Shape;90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9" name="Google Shape;90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6" name="Google Shape;91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2" name="Google Shape;92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3" name="Google Shape;92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9" name="Google Shape;92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0" name="Google Shape;93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8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8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OBJECT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25ee7c81884_0_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4176" y="245014"/>
            <a:ext cx="2882788" cy="62805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25ee7c81884_0_216"/>
          <p:cNvSpPr txBox="1"/>
          <p:nvPr>
            <p:ph type="ctrTitle"/>
          </p:nvPr>
        </p:nvSpPr>
        <p:spPr>
          <a:xfrm>
            <a:off x="1588861" y="546271"/>
            <a:ext cx="90144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0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g25ee7c81884_0_216"/>
          <p:cNvSpPr txBox="1"/>
          <p:nvPr>
            <p:ph idx="1" type="subTitle"/>
          </p:nvPr>
        </p:nvSpPr>
        <p:spPr>
          <a:xfrm>
            <a:off x="835897" y="3713974"/>
            <a:ext cx="105204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43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" name="Google Shape;31;g25ee7c81884_0_216"/>
          <p:cNvSpPr txBox="1"/>
          <p:nvPr>
            <p:ph idx="11" type="ftr"/>
          </p:nvPr>
        </p:nvSpPr>
        <p:spPr>
          <a:xfrm>
            <a:off x="4145280" y="6377939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25ee7c81884_0_216"/>
          <p:cNvSpPr txBox="1"/>
          <p:nvPr>
            <p:ph idx="10" type="dt"/>
          </p:nvPr>
        </p:nvSpPr>
        <p:spPr>
          <a:xfrm>
            <a:off x="609600" y="6377939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25ee7c81884_0_216"/>
          <p:cNvSpPr txBox="1"/>
          <p:nvPr>
            <p:ph idx="12" type="sldNum"/>
          </p:nvPr>
        </p:nvSpPr>
        <p:spPr>
          <a:xfrm>
            <a:off x="8778240" y="6377939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5ee7c81884_0_223"/>
          <p:cNvSpPr txBox="1"/>
          <p:nvPr>
            <p:ph type="title"/>
          </p:nvPr>
        </p:nvSpPr>
        <p:spPr>
          <a:xfrm>
            <a:off x="1324185" y="262143"/>
            <a:ext cx="7262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i="0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25ee7c81884_0_223"/>
          <p:cNvSpPr txBox="1"/>
          <p:nvPr>
            <p:ph idx="1" type="body"/>
          </p:nvPr>
        </p:nvSpPr>
        <p:spPr>
          <a:xfrm>
            <a:off x="1403349" y="1623596"/>
            <a:ext cx="9303300" cy="4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" name="Google Shape;37;g25ee7c81884_0_223"/>
          <p:cNvSpPr txBox="1"/>
          <p:nvPr>
            <p:ph idx="11" type="ftr"/>
          </p:nvPr>
        </p:nvSpPr>
        <p:spPr>
          <a:xfrm>
            <a:off x="4145280" y="6377939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25ee7c81884_0_223"/>
          <p:cNvSpPr txBox="1"/>
          <p:nvPr>
            <p:ph idx="10" type="dt"/>
          </p:nvPr>
        </p:nvSpPr>
        <p:spPr>
          <a:xfrm>
            <a:off x="609600" y="6377939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25ee7c81884_0_223"/>
          <p:cNvSpPr txBox="1"/>
          <p:nvPr>
            <p:ph idx="12" type="sldNum"/>
          </p:nvPr>
        </p:nvSpPr>
        <p:spPr>
          <a:xfrm>
            <a:off x="8778240" y="6377939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7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7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nlp.stanford.edu/software/tagger.shtml" TargetMode="External"/><Relationship Id="rId4" Type="http://schemas.openxmlformats.org/officeDocument/2006/relationships/hyperlink" Target="https://www.nltk.org/" TargetMode="External"/><Relationship Id="rId5" Type="http://schemas.openxmlformats.org/officeDocument/2006/relationships/hyperlink" Target="http://cogcomp.org/page/software_view/POS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github.com/dlwh/puck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8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s://nlp.stanford.edu/software/stanford-dependencies.shtml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d43751ba8_0_3"/>
          <p:cNvSpPr txBox="1"/>
          <p:nvPr>
            <p:ph idx="1" type="subTitle"/>
          </p:nvPr>
        </p:nvSpPr>
        <p:spPr>
          <a:xfrm>
            <a:off x="1524000" y="770851"/>
            <a:ext cx="9144000" cy="5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 Word Level Analysis 8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2.1 Tokenization, Stemming, Segmentation, Lemmatization, Edit Distance,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Collocations, Finite Automata, Finite State Transducers (FST), Porter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Stemmer, Morphological Analysis, Derivational and Reflectional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Morphology, Regular expression with types.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2.2 N –Grams, Unigrams/Bigrams Language Models, Corpora, Computing the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Probability of Word Sequence, Training and Testing.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/>
              <a:t>https://web.stanford.edu/~jurafsky/slp3/ed3book.pdf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Regular expressions</a:t>
            </a:r>
            <a:endParaRPr/>
          </a:p>
        </p:txBody>
      </p:sp>
      <p:sp>
        <p:nvSpPr>
          <p:cNvPr id="168" name="Google Shape;168;p3"/>
          <p:cNvSpPr txBox="1"/>
          <p:nvPr>
            <p:ph idx="1" type="body"/>
          </p:nvPr>
        </p:nvSpPr>
        <p:spPr>
          <a:xfrm>
            <a:off x="508000" y="1600200"/>
            <a:ext cx="113792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formal language for specifying text strings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can we search for any of these?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woodchuck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woodchucks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Woodchuck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Woodchucks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220px-Groundhog3.jpg"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2921000"/>
            <a:ext cx="4876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Sources of information</a:t>
            </a:r>
            <a:endParaRPr/>
          </a:p>
        </p:txBody>
      </p:sp>
      <p:sp>
        <p:nvSpPr>
          <p:cNvPr id="940" name="Google Shape;940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are the main sources of information for POS tagging?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Knowledge of neighboring words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Bill    saw     that  man yesterday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NNP NN        DT    NN   NN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VB     VB(D)  IN      VB    NN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Knowledge of word probabilities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en-US"/>
              <a:t>man</a:t>
            </a:r>
            <a:r>
              <a:rPr lang="en-US"/>
              <a:t> is rarely used as a verb….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latter proves the most useful, but the former also helps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and Better Features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🡺</a:t>
            </a:r>
            <a:r>
              <a:rPr lang="en-US"/>
              <a:t> Feature-based tagger</a:t>
            </a:r>
            <a:endParaRPr/>
          </a:p>
        </p:txBody>
      </p:sp>
      <p:sp>
        <p:nvSpPr>
          <p:cNvPr id="947" name="Google Shape;947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do surprisingly well just looking at a word by itself: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Word		the: the → DT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Lowercased word	Importantly: importantly → RB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Prefixes		unfathomable: un- → JJ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Suffixes		Importantly: -ly → RB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Capitalization	Meridian: CAP → NNP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Word shapes	35-year: d-x → JJ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Then build a maxent (or whatever) model to predict tag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Maxent P(t|w): 	93.7% overall / 82.6% unknown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 of POS tags in downstream NLP tasks</a:t>
            </a:r>
            <a:endParaRPr/>
          </a:p>
        </p:txBody>
      </p:sp>
      <p:sp>
        <p:nvSpPr>
          <p:cNvPr id="953" name="Google Shape;953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Features in text classifiers (e.g. spam / not spam)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Noun-phrase chunking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	United Nations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		    NNP     NNP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 taggers</a:t>
            </a:r>
            <a:endParaRPr/>
          </a:p>
        </p:txBody>
      </p:sp>
      <p:sp>
        <p:nvSpPr>
          <p:cNvPr id="959" name="Google Shape;959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Stanford POS tagger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https://nlp.stanford.edu/software/tagger.shtml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Natural Language Tool Kit (NLTK)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https://www.nltk.org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Illinois POS tagger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http://cogcomp.org/page/software_view/POS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2"/>
          <p:cNvSpPr txBox="1"/>
          <p:nvPr>
            <p:ph idx="1" type="subTitle"/>
          </p:nvPr>
        </p:nvSpPr>
        <p:spPr>
          <a:xfrm>
            <a:off x="3180522" y="2610678"/>
            <a:ext cx="5689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A500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0021"/>
              </a:buClr>
              <a:buSzPts val="4267"/>
              <a:buNone/>
            </a:pPr>
            <a:r>
              <a:rPr lang="en-US" sz="4267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Syntactic parsing</a:t>
            </a:r>
            <a:endParaRPr sz="42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views of linguistic structure</a:t>
            </a:r>
            <a:endParaRPr/>
          </a:p>
        </p:txBody>
      </p:sp>
      <p:sp>
        <p:nvSpPr>
          <p:cNvPr id="971" name="Google Shape;971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Constituency (phrase structure)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Dependency structure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1" y="3557588"/>
            <a:ext cx="2454275" cy="2386013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views of linguistic structure: </a:t>
            </a:r>
            <a:br>
              <a:rPr lang="en-US"/>
            </a:br>
            <a:r>
              <a:rPr lang="en-US"/>
              <a:t>1. Constituency (phrase structure)</a:t>
            </a:r>
            <a:endParaRPr/>
          </a:p>
        </p:txBody>
      </p:sp>
      <p:sp>
        <p:nvSpPr>
          <p:cNvPr id="979" name="Google Shape;979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Phrase structure organizes words into nested constituents.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 we know what is a </a:t>
            </a:r>
            <a:r>
              <a:rPr lang="en-US">
                <a:solidFill>
                  <a:srgbClr val="A4001D"/>
                </a:solidFill>
              </a:rPr>
              <a:t>constituent</a:t>
            </a:r>
            <a:r>
              <a:rPr lang="en-US"/>
              <a:t>?  (Not that linguists don’t argue about some cases.)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Distribution: a constituent behaves as a unit that can appear in different places: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John talked [to the children] [about drugs].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John talked [about drugs] [to the children].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*John talked drugs to the children about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Substitution/expansion/pro-forms: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 sat [on the box/right on top of the box/there].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Coordination, regular internal structure, no intrusion,                 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fragments, semantics, …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5"/>
          <p:cNvSpPr txBox="1"/>
          <p:nvPr>
            <p:ph type="title"/>
          </p:nvPr>
        </p:nvSpPr>
        <p:spPr>
          <a:xfrm>
            <a:off x="1981200" y="146304"/>
            <a:ext cx="8229600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Parse Trees</a:t>
            </a:r>
            <a:endParaRPr/>
          </a:p>
        </p:txBody>
      </p:sp>
      <p:sp>
        <p:nvSpPr>
          <p:cNvPr id="985" name="Google Shape;985;p55"/>
          <p:cNvSpPr txBox="1"/>
          <p:nvPr>
            <p:ph idx="1" type="body"/>
          </p:nvPr>
        </p:nvSpPr>
        <p:spPr>
          <a:xfrm>
            <a:off x="1862328" y="1225297"/>
            <a:ext cx="8522208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“The cat sat on the mat”</a:t>
            </a:r>
            <a:endParaRPr/>
          </a:p>
        </p:txBody>
      </p:sp>
      <p:pic>
        <p:nvPicPr>
          <p:cNvPr id="986" name="Google Shape;986;p55"/>
          <p:cNvPicPr preferRelativeResize="0"/>
          <p:nvPr/>
        </p:nvPicPr>
        <p:blipFill rotWithShape="1">
          <a:blip r:embed="rId3">
            <a:alphaModFix/>
          </a:blip>
          <a:srcRect b="4580" l="33275" r="33800" t="35974"/>
          <a:stretch/>
        </p:blipFill>
        <p:spPr>
          <a:xfrm>
            <a:off x="4188481" y="1776261"/>
            <a:ext cx="3736319" cy="440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6"/>
          <p:cNvSpPr txBox="1"/>
          <p:nvPr>
            <p:ph type="title"/>
          </p:nvPr>
        </p:nvSpPr>
        <p:spPr>
          <a:xfrm>
            <a:off x="1981200" y="146304"/>
            <a:ext cx="8229600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Parse Trees</a:t>
            </a:r>
            <a:endParaRPr/>
          </a:p>
        </p:txBody>
      </p:sp>
      <p:sp>
        <p:nvSpPr>
          <p:cNvPr id="992" name="Google Shape;992;p56"/>
          <p:cNvSpPr txBox="1"/>
          <p:nvPr>
            <p:ph idx="1" type="body"/>
          </p:nvPr>
        </p:nvSpPr>
        <p:spPr>
          <a:xfrm>
            <a:off x="1862328" y="1225297"/>
            <a:ext cx="8522208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 bracket notation: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(ROOT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(S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  (NP (DT the) (NN cat))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  (VP (VBD sat)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    (PP (IN on)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      (NP (DT the) (NN mat))))))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7"/>
          <p:cNvSpPr txBox="1"/>
          <p:nvPr>
            <p:ph type="title"/>
          </p:nvPr>
        </p:nvSpPr>
        <p:spPr>
          <a:xfrm>
            <a:off x="1981200" y="146304"/>
            <a:ext cx="8229600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Grammars</a:t>
            </a:r>
            <a:endParaRPr/>
          </a:p>
        </p:txBody>
      </p:sp>
      <p:sp>
        <p:nvSpPr>
          <p:cNvPr id="998" name="Google Shape;998;p57"/>
          <p:cNvSpPr txBox="1"/>
          <p:nvPr>
            <p:ph idx="1" type="body"/>
          </p:nvPr>
        </p:nvSpPr>
        <p:spPr>
          <a:xfrm>
            <a:off x="1862328" y="1225297"/>
            <a:ext cx="8522208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There are typically multiple ways to produce the same sentence. Consider the statement by Groucho Marx: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“While I was in Africa, I shot an elephant in my pajamas”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“How he got into my pajamas, I don’t know”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Regular Expressions: Disjunctions</a:t>
            </a:r>
            <a:endParaRPr/>
          </a:p>
        </p:txBody>
      </p:sp>
      <p:sp>
        <p:nvSpPr>
          <p:cNvPr id="176" name="Google Shape;176;p4"/>
          <p:cNvSpPr txBox="1"/>
          <p:nvPr>
            <p:ph idx="1" type="body"/>
          </p:nvPr>
        </p:nvSpPr>
        <p:spPr>
          <a:xfrm>
            <a:off x="304800" y="1698626"/>
            <a:ext cx="10382251" cy="487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Letters inside square brackets []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Ranges</a:t>
            </a:r>
            <a:r>
              <a:rPr lang="en-US" sz="2667"/>
              <a:t> </a:t>
            </a:r>
            <a:r>
              <a:rPr lang="en-US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rPr>
              <a:t>[A-Z]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800"/>
              <a:buNone/>
            </a:pPr>
            <a:r>
              <a:rPr lang="en-US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77" name="Google Shape;177;p4"/>
          <p:cNvGraphicFramePr/>
          <p:nvPr/>
        </p:nvGraphicFramePr>
        <p:xfrm>
          <a:off x="2032000" y="22407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4064000"/>
                <a:gridCol w="4064000"/>
              </a:tblGrid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Pattern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Matches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[wW]oodchuck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Woodchuck, woodchuck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[1234567890]	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Any digit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graphicFrame>
        <p:nvGraphicFramePr>
          <p:cNvPr id="178" name="Google Shape;178;p4"/>
          <p:cNvGraphicFramePr/>
          <p:nvPr/>
        </p:nvGraphicFramePr>
        <p:xfrm>
          <a:off x="1016001" y="46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1741725"/>
                <a:gridCol w="2830275"/>
                <a:gridCol w="6096000"/>
              </a:tblGrid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Pattern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Matches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[A-Z]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An upper case letter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renched Blossoms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[a-z]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A lower case letter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beans were impatient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[0-9]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A single digit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Chapter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 Down the Rabbit Hole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8"/>
          <p:cNvSpPr txBox="1"/>
          <p:nvPr>
            <p:ph type="title"/>
          </p:nvPr>
        </p:nvSpPr>
        <p:spPr>
          <a:xfrm>
            <a:off x="1981200" y="146304"/>
            <a:ext cx="8229600" cy="859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Parse Trees</a:t>
            </a:r>
            <a:endParaRPr/>
          </a:p>
        </p:txBody>
      </p:sp>
      <p:sp>
        <p:nvSpPr>
          <p:cNvPr id="1004" name="Google Shape;1004;p58"/>
          <p:cNvSpPr txBox="1"/>
          <p:nvPr>
            <p:ph idx="1" type="body"/>
          </p:nvPr>
        </p:nvSpPr>
        <p:spPr>
          <a:xfrm>
            <a:off x="1862328" y="1005841"/>
            <a:ext cx="8522208" cy="5172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“…,I shot an elephant in my pajamas” </a:t>
            </a:r>
            <a:r>
              <a:rPr lang="en-US" sz="2400"/>
              <a:t>-what people hear first</a:t>
            </a:r>
            <a:endParaRPr/>
          </a:p>
        </p:txBody>
      </p:sp>
      <p:pic>
        <p:nvPicPr>
          <p:cNvPr descr="tree_images/ch08-tree-1.png" id="1005" name="Google Shape;100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351" y="1833372"/>
            <a:ext cx="5505054" cy="35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9"/>
          <p:cNvSpPr txBox="1"/>
          <p:nvPr>
            <p:ph type="title"/>
          </p:nvPr>
        </p:nvSpPr>
        <p:spPr>
          <a:xfrm>
            <a:off x="1981200" y="146304"/>
            <a:ext cx="8229600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Parse Trees</a:t>
            </a:r>
            <a:endParaRPr/>
          </a:p>
        </p:txBody>
      </p:sp>
      <p:sp>
        <p:nvSpPr>
          <p:cNvPr id="1011" name="Google Shape;1011;p59"/>
          <p:cNvSpPr txBox="1"/>
          <p:nvPr>
            <p:ph idx="1" type="body"/>
          </p:nvPr>
        </p:nvSpPr>
        <p:spPr>
          <a:xfrm>
            <a:off x="1862328" y="1225297"/>
            <a:ext cx="8522208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Groucho’s version</a:t>
            </a:r>
            <a:endParaRPr/>
          </a:p>
        </p:txBody>
      </p:sp>
      <p:pic>
        <p:nvPicPr>
          <p:cNvPr descr="http://www.nltk.org/book_1ed/tree_images/ch08-tree-1.png" id="1012" name="Google Shape;101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167" y="2087562"/>
            <a:ext cx="6247635" cy="409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0"/>
          <p:cNvSpPr txBox="1"/>
          <p:nvPr>
            <p:ph type="title"/>
          </p:nvPr>
        </p:nvSpPr>
        <p:spPr>
          <a:xfrm>
            <a:off x="1981200" y="146304"/>
            <a:ext cx="8229600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Grammars</a:t>
            </a:r>
            <a:endParaRPr/>
          </a:p>
        </p:txBody>
      </p:sp>
      <p:sp>
        <p:nvSpPr>
          <p:cNvPr id="1018" name="Google Shape;1018;p60"/>
          <p:cNvSpPr txBox="1"/>
          <p:nvPr>
            <p:ph idx="1" type="body"/>
          </p:nvPr>
        </p:nvSpPr>
        <p:spPr>
          <a:xfrm>
            <a:off x="1862328" y="1225297"/>
            <a:ext cx="8522208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Its also possible to have “sentences” inside other sentences…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S 🡪 NP VP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VP 🡪 VB NP SBAR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SBAR 🡪 IN 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/>
          <p:nvPr>
            <p:ph type="title"/>
          </p:nvPr>
        </p:nvSpPr>
        <p:spPr>
          <a:xfrm>
            <a:off x="1981200" y="146304"/>
            <a:ext cx="8229600" cy="795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Recursion in Grammars</a:t>
            </a:r>
            <a:endParaRPr/>
          </a:p>
        </p:txBody>
      </p:sp>
      <p:sp>
        <p:nvSpPr>
          <p:cNvPr id="1024" name="Google Shape;1024;p61"/>
          <p:cNvSpPr txBox="1"/>
          <p:nvPr>
            <p:ph idx="1" type="body"/>
          </p:nvPr>
        </p:nvSpPr>
        <p:spPr>
          <a:xfrm>
            <a:off x="1862328" y="1014985"/>
            <a:ext cx="8522208" cy="5163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“Nero played his lyre while Rome burned”.</a:t>
            </a:r>
            <a:endParaRPr/>
          </a:p>
        </p:txBody>
      </p:sp>
      <p:pic>
        <p:nvPicPr>
          <p:cNvPr id="1025" name="Google Shape;1025;p61"/>
          <p:cNvPicPr preferRelativeResize="0"/>
          <p:nvPr/>
        </p:nvPicPr>
        <p:blipFill rotWithShape="1">
          <a:blip r:embed="rId3">
            <a:alphaModFix/>
          </a:blip>
          <a:srcRect b="4855" l="29477" r="28711" t="36602"/>
          <a:stretch/>
        </p:blipFill>
        <p:spPr>
          <a:xfrm>
            <a:off x="3333206" y="1698733"/>
            <a:ext cx="5149378" cy="437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Headed phrase structure</a:t>
            </a:r>
            <a:endParaRPr/>
          </a:p>
        </p:txBody>
      </p:sp>
      <p:sp>
        <p:nvSpPr>
          <p:cNvPr id="1031" name="Google Shape;1031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VP → … VB* 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NP → … NN* 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ADJP → … JJ* 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ADVP → … RB* …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SBAR(Q) → S|SINV|SQ → … NP VP …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Plus minor phrase types: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QP (quantifier phrase in NP), CONJP (multi word constructions: </a:t>
            </a:r>
            <a:r>
              <a:rPr i="1" lang="en-US"/>
              <a:t>as well as</a:t>
            </a:r>
            <a:r>
              <a:rPr lang="en-US"/>
              <a:t>), INTJ (interjections), etc.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3"/>
          <p:cNvSpPr txBox="1"/>
          <p:nvPr>
            <p:ph type="title"/>
          </p:nvPr>
        </p:nvSpPr>
        <p:spPr>
          <a:xfrm>
            <a:off x="1981200" y="146304"/>
            <a:ext cx="8229600" cy="85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PCFGs</a:t>
            </a:r>
            <a:endParaRPr/>
          </a:p>
        </p:txBody>
      </p:sp>
      <p:sp>
        <p:nvSpPr>
          <p:cNvPr id="1037" name="Google Shape;1037;p63"/>
          <p:cNvSpPr txBox="1"/>
          <p:nvPr>
            <p:ph idx="1" type="body"/>
          </p:nvPr>
        </p:nvSpPr>
        <p:spPr>
          <a:xfrm>
            <a:off x="1862328" y="1069849"/>
            <a:ext cx="8631936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Complex sentences can be parsed in many ways, most of which make no sense or are extremely improbable (like Groucho’s example).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Probabilistic Context-Free Grammars (PCFGs) associate and learn probabilities for each rule: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 🡪 NP VP        </a:t>
            </a:r>
            <a:r>
              <a:rPr lang="en-US" sz="2400">
                <a:solidFill>
                  <a:srgbClr val="C00000"/>
                </a:solidFill>
              </a:rPr>
              <a:t>0.8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 🡪 NP VP PP  </a:t>
            </a:r>
            <a:r>
              <a:rPr lang="en-US" sz="2400">
                <a:solidFill>
                  <a:srgbClr val="C00000"/>
                </a:solidFill>
              </a:rPr>
              <a:t>0.2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The parser then tries to find the </a:t>
            </a:r>
            <a:r>
              <a:rPr lang="en-US" sz="2400">
                <a:solidFill>
                  <a:srgbClr val="C00000"/>
                </a:solidFill>
              </a:rPr>
              <a:t>most likely </a:t>
            </a:r>
            <a:r>
              <a:rPr lang="en-US" sz="2400"/>
              <a:t>sequence of productions that generate the given sentence. This adds more realistic “world knowledge” and generally gives much better results.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Most state-of-the-art parsers these days use PCFGs. </a:t>
            </a:r>
            <a:r>
              <a:rPr lang="en-US" sz="2400">
                <a:solidFill>
                  <a:srgbClr val="C00000"/>
                </a:solidFill>
              </a:rPr>
              <a:t>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4"/>
          <p:cNvSpPr txBox="1"/>
          <p:nvPr>
            <p:ph type="title"/>
          </p:nvPr>
        </p:nvSpPr>
        <p:spPr>
          <a:xfrm>
            <a:off x="1981200" y="146304"/>
            <a:ext cx="8229600" cy="85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Systems</a:t>
            </a:r>
            <a:endParaRPr/>
          </a:p>
        </p:txBody>
      </p:sp>
      <p:sp>
        <p:nvSpPr>
          <p:cNvPr id="1043" name="Google Shape;1043;p64"/>
          <p:cNvSpPr txBox="1"/>
          <p:nvPr>
            <p:ph idx="1" type="body"/>
          </p:nvPr>
        </p:nvSpPr>
        <p:spPr>
          <a:xfrm>
            <a:off x="1862328" y="1069849"/>
            <a:ext cx="8631936" cy="495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en-US" sz="2400">
                <a:solidFill>
                  <a:schemeClr val="dk2"/>
                </a:solidFill>
              </a:rPr>
              <a:t>NLTK: </a:t>
            </a:r>
            <a:r>
              <a:rPr lang="en-US" sz="2400"/>
              <a:t>Python-based NLP system. Many modules, good visualization tools, but not quite state-of-the-art performance.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en-US" sz="2400">
                <a:solidFill>
                  <a:schemeClr val="dk2"/>
                </a:solidFill>
              </a:rPr>
              <a:t>Stanford Parser: </a:t>
            </a:r>
            <a:r>
              <a:rPr lang="en-US" sz="2400"/>
              <a:t>Another comprehensive suite of tools (also POS tagger), and state-of-the-art accuracy. Has the definitive dependency module.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en-US" sz="2400">
                <a:solidFill>
                  <a:schemeClr val="dk2"/>
                </a:solidFill>
              </a:rPr>
              <a:t>Berkeley Parser: </a:t>
            </a:r>
            <a:r>
              <a:rPr lang="en-US" sz="2400"/>
              <a:t>Slightly higher parsing accuracy (than Stanford) but not as many modules.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Note: high-quality dependency parsing is usually very slow, but see: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https://github.com/dlwh/puck</a:t>
            </a:r>
            <a:r>
              <a:rPr lang="en-US" sz="2400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views of linguistic structure: </a:t>
            </a:r>
            <a:br>
              <a:rPr lang="en-US"/>
            </a:br>
            <a:r>
              <a:rPr lang="en-US"/>
              <a:t>2. Dependency structure</a:t>
            </a:r>
            <a:endParaRPr/>
          </a:p>
        </p:txBody>
      </p:sp>
      <p:sp>
        <p:nvSpPr>
          <p:cNvPr id="1049" name="Google Shape;1049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Dependency structure shows which words depend on (modify or are arguments of) which other words.</a:t>
            </a:r>
            <a:endParaRPr/>
          </a:p>
        </p:txBody>
      </p:sp>
      <p:pic>
        <p:nvPicPr>
          <p:cNvPr id="1050" name="Google Shape;105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188" y="3358873"/>
            <a:ext cx="6761272" cy="198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6"/>
          <p:cNvSpPr txBox="1"/>
          <p:nvPr>
            <p:ph idx="1" type="body"/>
          </p:nvPr>
        </p:nvSpPr>
        <p:spPr>
          <a:xfrm>
            <a:off x="838200" y="304800"/>
            <a:ext cx="10515600" cy="5872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“Their bagels are soft and delicious.”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root ( </a:t>
            </a:r>
            <a:r>
              <a:rPr lang="en-US">
                <a:solidFill>
                  <a:srgbClr val="FF0000"/>
                </a:solidFill>
              </a:rPr>
              <a:t>ROOT-0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soft-4</a:t>
            </a:r>
            <a:r>
              <a:rPr lang="en-US"/>
              <a:t> )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nmod:poss ( </a:t>
            </a:r>
            <a:r>
              <a:rPr lang="en-US">
                <a:solidFill>
                  <a:srgbClr val="FF0000"/>
                </a:solidFill>
              </a:rPr>
              <a:t>bagels-2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Their-1</a:t>
            </a:r>
            <a:r>
              <a:rPr lang="en-US"/>
              <a:t> )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nsubj ( </a:t>
            </a:r>
            <a:r>
              <a:rPr lang="en-US">
                <a:solidFill>
                  <a:srgbClr val="FF0000"/>
                </a:solidFill>
              </a:rPr>
              <a:t>soft-4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bagels-2</a:t>
            </a:r>
            <a:r>
              <a:rPr lang="en-US"/>
              <a:t> )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nsubj ( </a:t>
            </a:r>
            <a:r>
              <a:rPr lang="en-US">
                <a:solidFill>
                  <a:srgbClr val="FF0000"/>
                </a:solidFill>
              </a:rPr>
              <a:t>delicious-6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bagels-2</a:t>
            </a:r>
            <a:r>
              <a:rPr lang="en-US"/>
              <a:t> 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cop ( </a:t>
            </a:r>
            <a:r>
              <a:rPr lang="en-US">
                <a:solidFill>
                  <a:srgbClr val="FF0000"/>
                </a:solidFill>
              </a:rPr>
              <a:t>soft-4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are-3</a:t>
            </a:r>
            <a:r>
              <a:rPr lang="en-US"/>
              <a:t> )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cc ( </a:t>
            </a:r>
            <a:r>
              <a:rPr lang="en-US">
                <a:solidFill>
                  <a:srgbClr val="FF0000"/>
                </a:solidFill>
              </a:rPr>
              <a:t>soft-4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and-5</a:t>
            </a:r>
            <a:r>
              <a:rPr lang="en-US"/>
              <a:t> )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conj:and ( </a:t>
            </a:r>
            <a:r>
              <a:rPr lang="en-US">
                <a:solidFill>
                  <a:srgbClr val="FF0000"/>
                </a:solidFill>
              </a:rPr>
              <a:t>soft-4</a:t>
            </a:r>
            <a:r>
              <a:rPr lang="en-US"/>
              <a:t> , </a:t>
            </a:r>
            <a:r>
              <a:rPr lang="en-US">
                <a:solidFill>
                  <a:srgbClr val="00B050"/>
                </a:solidFill>
              </a:rPr>
              <a:t>delicious-6 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Typed dependency (relationship) between two words: </a:t>
            </a:r>
            <a:r>
              <a:rPr b="1" lang="en-US">
                <a:solidFill>
                  <a:srgbClr val="FF0000"/>
                </a:solidFill>
              </a:rPr>
              <a:t>head</a:t>
            </a:r>
            <a:r>
              <a:rPr lang="en-US"/>
              <a:t> and </a:t>
            </a:r>
            <a:r>
              <a:rPr b="1" lang="en-US">
                <a:solidFill>
                  <a:srgbClr val="00B050"/>
                </a:solidFill>
              </a:rPr>
              <a:t>modifier</a:t>
            </a:r>
            <a:r>
              <a:rPr b="1" lang="en-US"/>
              <a:t>. </a:t>
            </a:r>
            <a:r>
              <a:rPr lang="en-US"/>
              <a:t>Also known as </a:t>
            </a:r>
            <a:r>
              <a:rPr b="1" lang="en-US">
                <a:solidFill>
                  <a:srgbClr val="FF0000"/>
                </a:solidFill>
              </a:rPr>
              <a:t>governor </a:t>
            </a:r>
            <a:r>
              <a:rPr lang="en-US"/>
              <a:t>and </a:t>
            </a:r>
            <a:r>
              <a:rPr b="1" lang="en-US">
                <a:solidFill>
                  <a:srgbClr val="00B050"/>
                </a:solidFill>
              </a:rPr>
              <a:t>dependent.</a:t>
            </a:r>
            <a:endParaRPr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7"/>
          <p:cNvSpPr txBox="1"/>
          <p:nvPr>
            <p:ph type="title"/>
          </p:nvPr>
        </p:nvSpPr>
        <p:spPr>
          <a:xfrm>
            <a:off x="1981200" y="76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Dependency Parsing</a:t>
            </a:r>
            <a:endParaRPr/>
          </a:p>
        </p:txBody>
      </p:sp>
      <p:sp>
        <p:nvSpPr>
          <p:cNvPr id="1061" name="Google Shape;1061;p67"/>
          <p:cNvSpPr txBox="1"/>
          <p:nvPr>
            <p:ph idx="1" type="body"/>
          </p:nvPr>
        </p:nvSpPr>
        <p:spPr>
          <a:xfrm>
            <a:off x="1981200" y="9906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Dependency parses may be non-binary, and structure type is encoded in links rather than nodes: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http://nlp.stanford.edu/software/stanford-dependencies/brownback-uncollapsed.png" id="1062" name="Google Shape;106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1" y="2286001"/>
            <a:ext cx="4501867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828800" y="508000"/>
            <a:ext cx="10363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Regular Expressions: Negation in Disjunction</a:t>
            </a:r>
            <a:endParaRPr/>
          </a:p>
        </p:txBody>
      </p:sp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812800" y="1905001"/>
            <a:ext cx="10160000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Negations</a:t>
            </a:r>
            <a:r>
              <a:rPr lang="en-US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rPr>
              <a:t> [^Ss]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Carat means negation only when first in []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186" name="Google Shape;186;p5"/>
          <p:cNvGraphicFramePr/>
          <p:nvPr/>
        </p:nvGraphicFramePr>
        <p:xfrm>
          <a:off x="812800" y="3327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2113275"/>
                <a:gridCol w="3271525"/>
                <a:gridCol w="5181600"/>
              </a:tblGrid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Pattern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Matches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[^A-Z]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Not an upper case letter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fn pripetchik</a:t>
                      </a:r>
                      <a:endParaRPr sz="2400" u="none" cap="none" strike="noStrike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[^Ss]	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Neither ‘S’ nor ‘s’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</a:t>
                      </a: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have no exquisite reason”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[^e^]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Neither e nor ^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ok h</a:t>
                      </a: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a^b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The pattern a carat b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Look up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a^b 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now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Comparison between constituent (phrase) and dependency trees</a:t>
            </a:r>
            <a:endParaRPr/>
          </a:p>
        </p:txBody>
      </p:sp>
      <p:pic>
        <p:nvPicPr>
          <p:cNvPr id="1068" name="Google Shape;1068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609" y="2451652"/>
            <a:ext cx="10290979" cy="312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Dependency parser	</a:t>
            </a:r>
            <a:endParaRPr/>
          </a:p>
        </p:txBody>
      </p:sp>
      <p:sp>
        <p:nvSpPr>
          <p:cNvPr id="1074" name="Google Shape;1074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Stanford dependency parser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https://nlp.stanford.edu/software/stanford-dependencies.shtml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Statistical parsing applications</a:t>
            </a:r>
            <a:endParaRPr/>
          </a:p>
        </p:txBody>
      </p:sp>
      <p:sp>
        <p:nvSpPr>
          <p:cNvPr id="1080" name="Google Shape;1080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Statistical parsers are now robust and widely used in larger NLP applications: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High precision question answering </a:t>
            </a:r>
            <a:r>
              <a:rPr lang="en-US" sz="2000">
                <a:solidFill>
                  <a:srgbClr val="177245"/>
                </a:solidFill>
              </a:rPr>
              <a:t>[Pasca and Harabagiu SIGIR 2001]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Improving biological named entity finding </a:t>
            </a:r>
            <a:r>
              <a:rPr lang="en-US" sz="2000">
                <a:solidFill>
                  <a:srgbClr val="177245"/>
                </a:solidFill>
              </a:rPr>
              <a:t>[Finkel et al. JNLPBA 2004]</a:t>
            </a:r>
            <a:endParaRPr>
              <a:solidFill>
                <a:srgbClr val="177245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Syntactically based sentence compression </a:t>
            </a:r>
            <a:r>
              <a:rPr lang="en-US" sz="2000">
                <a:solidFill>
                  <a:srgbClr val="177245"/>
                </a:solidFill>
              </a:rPr>
              <a:t>[Lin and Wilbur 2007]</a:t>
            </a:r>
            <a:endParaRPr>
              <a:solidFill>
                <a:srgbClr val="177245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Extracting opinions about products </a:t>
            </a:r>
            <a:r>
              <a:rPr lang="en-US" sz="2000">
                <a:solidFill>
                  <a:srgbClr val="177245"/>
                </a:solidFill>
              </a:rPr>
              <a:t>[Bloom et al. NAACL 2007]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Improved interaction in computer games </a:t>
            </a:r>
            <a:r>
              <a:rPr lang="en-US" sz="2000">
                <a:solidFill>
                  <a:srgbClr val="177245"/>
                </a:solidFill>
              </a:rPr>
              <a:t>[Gorniak and Roy 2005]</a:t>
            </a:r>
            <a:endParaRPr>
              <a:solidFill>
                <a:srgbClr val="177245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Helping linguists find data </a:t>
            </a:r>
            <a:r>
              <a:rPr lang="en-US" sz="2000">
                <a:solidFill>
                  <a:srgbClr val="177245"/>
                </a:solidFill>
              </a:rPr>
              <a:t>[Resnik et al. BLS 2005]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Source sentence analysis for machine translation </a:t>
            </a:r>
            <a:r>
              <a:rPr lang="en-US" sz="2000">
                <a:solidFill>
                  <a:srgbClr val="177245"/>
                </a:solidFill>
              </a:rPr>
              <a:t>[Xu et al. 2009]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Relation extraction systems</a:t>
            </a:r>
            <a:r>
              <a:rPr lang="en-US" sz="2000">
                <a:solidFill>
                  <a:schemeClr val="accent4"/>
                </a:solidFill>
              </a:rPr>
              <a:t> </a:t>
            </a:r>
            <a:r>
              <a:rPr lang="en-US" sz="2100">
                <a:solidFill>
                  <a:srgbClr val="177245"/>
                </a:solidFill>
              </a:rPr>
              <a:t>[Fundel et al. Bioinformatics 2006]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>
            <p:ph type="title"/>
          </p:nvPr>
        </p:nvSpPr>
        <p:spPr>
          <a:xfrm>
            <a:off x="1828800" y="508000"/>
            <a:ext cx="10363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Regular Expressions: More Disjunction</a:t>
            </a:r>
            <a:endParaRPr/>
          </a:p>
        </p:txBody>
      </p:sp>
      <p:sp>
        <p:nvSpPr>
          <p:cNvPr id="193" name="Google Shape;193;p6"/>
          <p:cNvSpPr txBox="1"/>
          <p:nvPr>
            <p:ph idx="1" type="body"/>
          </p:nvPr>
        </p:nvSpPr>
        <p:spPr>
          <a:xfrm>
            <a:off x="812800" y="1905001"/>
            <a:ext cx="10160000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Woodchucks is another name for groundhog</a:t>
            </a:r>
            <a:r>
              <a:rPr lang="en-US"/>
              <a:t>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pipe | for disjunction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CC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aphicFrame>
        <p:nvGraphicFramePr>
          <p:cNvPr id="194" name="Google Shape;194;p6"/>
          <p:cNvGraphicFramePr/>
          <p:nvPr/>
        </p:nvGraphicFramePr>
        <p:xfrm>
          <a:off x="304800" y="33409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5283200"/>
                <a:gridCol w="1828800"/>
              </a:tblGrid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Pattern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Matches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groundhog</a:t>
                      </a:r>
                      <a:r>
                        <a:rPr b="1"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|</a:t>
                      </a: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woodchuck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yours</a:t>
                      </a:r>
                      <a:r>
                        <a:rPr b="1"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|</a:t>
                      </a: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mine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yours   mine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</a:t>
                      </a:r>
                      <a:r>
                        <a:rPr b="1"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|</a:t>
                      </a: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</a:t>
                      </a:r>
                      <a:r>
                        <a:rPr b="1"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|</a:t>
                      </a: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= </a:t>
                      </a:r>
                      <a:r>
                        <a:rPr lang="en-US" sz="24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[abc]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[gG]roundhog</a:t>
                      </a:r>
                      <a:r>
                        <a:rPr b="1"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|</a:t>
                      </a: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[Ww]oodchuck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pic>
        <p:nvPicPr>
          <p:cNvPr descr="298486873_a36e6534de_m.jpg"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1600" y="3305717"/>
            <a:ext cx="4228379" cy="3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 txBox="1"/>
          <p:nvPr/>
        </p:nvSpPr>
        <p:spPr>
          <a:xfrm>
            <a:off x="10362768" y="6059315"/>
            <a:ext cx="16260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D. Fletcher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Regular Expressions: </a:t>
            </a:r>
            <a:r>
              <a:rPr lang="en-US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-US"/>
              <a:t>    </a:t>
            </a:r>
            <a:r>
              <a:rPr lang="en-US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*  +  .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2117" y="3260726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625600" y="4953000"/>
            <a:ext cx="9347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1375" lIns="122750" spcFirstLastPara="1" rIns="122750" wrap="square" tIns="61375">
            <a:noAutofit/>
          </a:bodyPr>
          <a:lstStyle/>
          <a:p>
            <a:pPr indent="-457189" lvl="0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Kleene_3.jpeg"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0" y="1905000"/>
            <a:ext cx="2229747" cy="29548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9652000" y="5054601"/>
            <a:ext cx="2374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Stephen C Kleene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7" name="Google Shape;207;p7"/>
          <p:cNvGraphicFramePr/>
          <p:nvPr/>
        </p:nvGraphicFramePr>
        <p:xfrm>
          <a:off x="406400" y="2311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1930400"/>
                <a:gridCol w="2032000"/>
                <a:gridCol w="4673600"/>
              </a:tblGrid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Pattern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Matches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colou?r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Optional previous char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cap="none" strike="noStrike">
                          <a:solidFill>
                            <a:srgbClr val="0000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color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   </a:t>
                      </a:r>
                      <a:r>
                        <a:rPr lang="en-US" sz="2400" u="sng" cap="none" strike="noStrike">
                          <a:solidFill>
                            <a:srgbClr val="0000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colour</a:t>
                      </a:r>
                      <a:endParaRPr sz="2400" u="sng" cap="none" strike="noStrike">
                        <a:solidFill>
                          <a:srgbClr val="0000FF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oo*h!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0 or more of previous char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66FF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oh!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ooh!</a:t>
                      </a: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oooh!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ooooh!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o+h!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</a:rPr>
                        <a:t>1 or more of previous char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66FF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oh!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ooh!</a:t>
                      </a: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oooh!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ooooh!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baa+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66FF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baa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baaa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baaaa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baaaaa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beg.n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66FF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begin begun begun beg3n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208" name="Google Shape;208;p7"/>
          <p:cNvSpPr txBox="1"/>
          <p:nvPr/>
        </p:nvSpPr>
        <p:spPr>
          <a:xfrm>
            <a:off x="9448801" y="5765801"/>
            <a:ext cx="2829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Kleene *,   Kleene +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Regular Expressions: Anchors  </a:t>
            </a:r>
            <a:r>
              <a:rPr lang="en-US">
                <a:solidFill>
                  <a:srgbClr val="FF0000"/>
                </a:solidFill>
              </a:rPr>
              <a:t>^   $</a:t>
            </a:r>
            <a:endParaRPr/>
          </a:p>
        </p:txBody>
      </p:sp>
      <p:graphicFrame>
        <p:nvGraphicFramePr>
          <p:cNvPr id="215" name="Google Shape;215;p8"/>
          <p:cNvGraphicFramePr/>
          <p:nvPr/>
        </p:nvGraphicFramePr>
        <p:xfrm>
          <a:off x="2540000" y="2413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2641600"/>
                <a:gridCol w="3962400"/>
              </a:tblGrid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Pattern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Matches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33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[A-Z] 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cap="none" strike="noStrike">
                          <a:solidFill>
                            <a:srgbClr val="0000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</a:t>
                      </a: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alo Alto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CC33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[^A-Za-z] 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66FF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   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“</a:t>
                      </a:r>
                      <a:r>
                        <a:rPr lang="en-US" sz="2400" u="sng" cap="none" strike="noStrike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Hello”</a:t>
                      </a:r>
                      <a:endParaRPr sz="2400" u="sng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\.</a:t>
                      </a:r>
                      <a:r>
                        <a:rPr lang="en-US" sz="2400" u="none" cap="none" strike="noStrike">
                          <a:solidFill>
                            <a:srgbClr val="CC33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$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The end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.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.</a:t>
                      </a:r>
                      <a:r>
                        <a:rPr lang="en-US" sz="2400" u="none" cap="none" strike="noStrike">
                          <a:solidFill>
                            <a:srgbClr val="CC33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$</a:t>
                      </a:r>
                      <a:r>
                        <a:rPr lang="en-US" sz="2400" u="none" cap="none" strike="noStrik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ourier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The end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?</a:t>
                      </a:r>
                      <a:r>
                        <a:rPr lang="en-US" sz="2400" u="none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  </a:t>
                      </a: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The end</a:t>
                      </a:r>
                      <a:r>
                        <a:rPr lang="en-US" sz="2400" u="sng" cap="none" strike="noStrike">
                          <a:solidFill>
                            <a:srgbClr val="3366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!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216" name="Google Shape;216;p8"/>
          <p:cNvSpPr txBox="1"/>
          <p:nvPr/>
        </p:nvSpPr>
        <p:spPr>
          <a:xfrm>
            <a:off x="990275" y="5793825"/>
            <a:ext cx="71079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^</a:t>
            </a: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The caret anchor matches the beginning of the text.</a:t>
            </a:r>
            <a:endParaRPr b="0" i="0" sz="1500" u="none" cap="none" strike="noStrike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The dollar anchor matches the end of the text.</a:t>
            </a:r>
            <a:endParaRPr b="0" i="0" sz="1500" u="none" cap="none" strike="noStrike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\. a period Dr.</a:t>
            </a:r>
            <a:endParaRPr b="0" i="0" sz="1500" u="none" cap="none" strike="noStrike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\* if u want to match *</a:t>
            </a:r>
            <a:endParaRPr b="0" i="0" sz="1500" u="none" cap="none" strike="noStrike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\^   if u want to match ^</a:t>
            </a:r>
            <a:endParaRPr b="0" i="0" sz="1500" u="none" cap="none" strike="noStrike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0" i="0" lang="en-US" sz="15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front slash /…………./ wordbound </a:t>
            </a:r>
            <a:endParaRPr b="0" i="0" sz="1500" u="none" cap="none" strike="noStrike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23" name="Google Shape;2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 me all instances of the word “the” in a text.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0021"/>
              </a:buClr>
              <a:buSzPts val="2400"/>
              <a:buNone/>
            </a:pPr>
            <a:r>
              <a:rPr lang="en-US">
                <a:solidFill>
                  <a:srgbClr val="A50021"/>
                </a:solidFill>
                <a:latin typeface="Courier"/>
                <a:ea typeface="Courier"/>
                <a:cs typeface="Courier"/>
                <a:sym typeface="Courier"/>
              </a:rPr>
              <a:t>the</a:t>
            </a:r>
            <a:endParaRPr/>
          </a:p>
          <a:p>
            <a:pPr indent="0" lvl="2" marL="106677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Misses capitalized examples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900"/>
              </a:buClr>
              <a:buSzPts val="2400"/>
              <a:buNone/>
            </a:pPr>
            <a:r>
              <a:rPr lang="en-US">
                <a:solidFill>
                  <a:srgbClr val="009900"/>
                </a:solidFill>
                <a:latin typeface="Courier"/>
                <a:ea typeface="Courier"/>
                <a:cs typeface="Courier"/>
                <a:sym typeface="Courier"/>
              </a:rPr>
              <a:t>[tT]he</a:t>
            </a:r>
            <a:endParaRPr/>
          </a:p>
          <a:p>
            <a:pPr indent="0" lvl="2" marL="106677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                                 Incorrectly returns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other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theology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400"/>
              <a:buNone/>
            </a:pP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[^a-zA-Z]</a:t>
            </a:r>
            <a:r>
              <a:rPr lang="en-US">
                <a:solidFill>
                  <a:srgbClr val="CC3300"/>
                </a:solidFill>
                <a:latin typeface="Courier"/>
                <a:ea typeface="Courier"/>
                <a:cs typeface="Courier"/>
                <a:sym typeface="Courier"/>
              </a:rPr>
              <a:t>[tT]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he</a:t>
            </a: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[^a-zA-Z]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2" marL="106677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                           </a:t>
            </a:r>
            <a:endParaRPr>
              <a:solidFill>
                <a:srgbClr val="CC00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-non alphabetical characters before and after the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Errors</a:t>
            </a:r>
            <a:endParaRPr/>
          </a:p>
        </p:txBody>
      </p:sp>
      <p:sp>
        <p:nvSpPr>
          <p:cNvPr id="230" name="Google Shape;23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The process we just went through was based on </a:t>
            </a:r>
            <a:r>
              <a:rPr lang="en-US" sz="3733">
                <a:solidFill>
                  <a:srgbClr val="A50021"/>
                </a:solidFill>
              </a:rPr>
              <a:t>fixing two kinds of errors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Matching strings that we should not have matched (</a:t>
            </a:r>
            <a:r>
              <a:rPr lang="en-US" sz="3200">
                <a:solidFill>
                  <a:srgbClr val="A50021"/>
                </a:solidFill>
              </a:rPr>
              <a:t>the</a:t>
            </a:r>
            <a:r>
              <a:rPr lang="en-US" sz="3200"/>
              <a:t>re, </a:t>
            </a:r>
            <a:r>
              <a:rPr lang="en-US" sz="3200">
                <a:solidFill>
                  <a:srgbClr val="A50021"/>
                </a:solidFill>
              </a:rPr>
              <a:t>the</a:t>
            </a:r>
            <a:r>
              <a:rPr lang="en-US" sz="3200"/>
              <a:t>n, o</a:t>
            </a:r>
            <a:r>
              <a:rPr lang="en-US" sz="3200">
                <a:solidFill>
                  <a:srgbClr val="A50021"/>
                </a:solidFill>
              </a:rPr>
              <a:t>the</a:t>
            </a:r>
            <a:r>
              <a:rPr lang="en-US" sz="3200"/>
              <a:t>r)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0021"/>
              </a:buClr>
              <a:buSzPts val="3200"/>
              <a:buChar char="•"/>
            </a:pPr>
            <a:r>
              <a:rPr lang="en-US" sz="3200">
                <a:solidFill>
                  <a:srgbClr val="A50021"/>
                </a:solidFill>
              </a:rPr>
              <a:t>False positives (Type I)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Not matching things that we should have matched (The)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0021"/>
              </a:buClr>
              <a:buSzPts val="3200"/>
              <a:buChar char="•"/>
            </a:pPr>
            <a:r>
              <a:rPr lang="en-US" sz="3200">
                <a:solidFill>
                  <a:srgbClr val="A50021"/>
                </a:solidFill>
              </a:rPr>
              <a:t>False negatives (Type II)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bdb3410e2_0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g25bdb3410e2_0_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60958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/(^|[^a-zA-Z])</a:t>
            </a:r>
            <a:r>
              <a:rPr lang="en-US">
                <a:solidFill>
                  <a:srgbClr val="CC3300"/>
                </a:solidFill>
                <a:latin typeface="Courier"/>
                <a:ea typeface="Courier"/>
                <a:cs typeface="Courier"/>
                <a:sym typeface="Courier"/>
              </a:rPr>
              <a:t>[tT]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he(</a:t>
            </a: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[^a-zA-Z]|$)/</a:t>
            </a:r>
            <a:endParaRPr>
              <a:solidFill>
                <a:srgbClr val="0066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66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^ begining of line</a:t>
            </a:r>
            <a:endParaRPr>
              <a:solidFill>
                <a:srgbClr val="0066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$ end of line </a:t>
            </a:r>
            <a:endParaRPr>
              <a:solidFill>
                <a:srgbClr val="0066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400"/>
              <a:buFont typeface="Arial"/>
              <a:buNone/>
            </a:pPr>
            <a:r>
              <a:rPr lang="en-US">
                <a:solidFill>
                  <a:srgbClr val="0066FF"/>
                </a:solidFill>
                <a:latin typeface="Courier"/>
                <a:ea typeface="Courier"/>
                <a:cs typeface="Courier"/>
                <a:sym typeface="Courier"/>
              </a:rPr>
              <a:t>non alphabetic character </a:t>
            </a:r>
            <a:endParaRPr>
              <a:solidFill>
                <a:srgbClr val="0066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Errors cont.</a:t>
            </a:r>
            <a:endParaRPr/>
          </a:p>
        </p:txBody>
      </p:sp>
      <p:sp>
        <p:nvSpPr>
          <p:cNvPr id="244" name="Google Shape;244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In NLP we are always dealing with these kinds of errors.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Reducing the error rate for an application often involves two antagonistic efforts: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ts val="3200"/>
              <a:buChar char="•"/>
            </a:pPr>
            <a:r>
              <a:rPr lang="en-US" sz="3200">
                <a:solidFill>
                  <a:srgbClr val="008000"/>
                </a:solidFill>
              </a:rPr>
              <a:t>Increasing accuracy or precision </a:t>
            </a:r>
            <a:r>
              <a:rPr lang="en-US" sz="3200"/>
              <a:t>(minimizing false positives)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ts val="3200"/>
              <a:buChar char="•"/>
            </a:pPr>
            <a:r>
              <a:rPr lang="en-US" sz="3200">
                <a:solidFill>
                  <a:srgbClr val="008000"/>
                </a:solidFill>
              </a:rPr>
              <a:t>Increasing coverage or recall </a:t>
            </a:r>
            <a:r>
              <a:rPr lang="en-US" sz="3200"/>
              <a:t>(minimizing false negatives).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bdb3410e2_0_2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09" name="Google Shape;109;g25bdb3410e2_0_2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0" name="Google Shape;110;g25bdb3410e2_0_25"/>
          <p:cNvPicPr preferRelativeResize="0"/>
          <p:nvPr/>
        </p:nvPicPr>
        <p:blipFill rotWithShape="1">
          <a:blip r:embed="rId3">
            <a:alphaModFix/>
          </a:blip>
          <a:srcRect b="19339" l="34016" r="16482" t="16342"/>
          <a:stretch/>
        </p:blipFill>
        <p:spPr>
          <a:xfrm>
            <a:off x="2152650" y="249825"/>
            <a:ext cx="7886700" cy="57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Regular expressions play a surprisingly large role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Sophisticated sequences of regular expressions are often the first model for any text processing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many hard tasks, we use machine learning classifiers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But regular expressions can be used as features in the classifiers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very useful in capturing generalizations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7fd5e6ad5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8" name="Google Shape;258;g237fd5e6ad5_0_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g237fd5e6ad5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7fd5e6ad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6" name="Google Shape;266;g237fd5e6ad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7" name="Google Shape;267;g237fd5e6ad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7fd5e6ad5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4" name="Google Shape;274;g237fd5e6ad5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5" name="Google Shape;275;g237fd5e6ad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7fd5e6ad5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2" name="Google Shape;282;g237fd5e6ad5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3" name="Google Shape;283;g237fd5e6ad5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7fd5e6ad5_0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0" name="Google Shape;290;g237fd5e6ad5_0_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1" name="Google Shape;291;g237fd5e6ad5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7fd5e6ad5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8" name="Google Shape;298;g237fd5e6ad5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9" name="Google Shape;299;g237fd5e6ad5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7fd5e6ad5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6" name="Google Shape;306;g237fd5e6ad5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7" name="Google Shape;307;g237fd5e6ad5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7fd5e6ad5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4" name="Google Shape;314;g237fd5e6ad5_0_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5" name="Google Shape;315;g237fd5e6ad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7fd5e6ad5_0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2" name="Google Shape;322;g237fd5e6ad5_0_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3" name="Google Shape;323;g237fd5e6ad5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bdb3410e2_0_3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17" name="Google Shape;117;g25bdb3410e2_0_3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8" name="Google Shape;118;g25bdb3410e2_0_36"/>
          <p:cNvPicPr preferRelativeResize="0"/>
          <p:nvPr/>
        </p:nvPicPr>
        <p:blipFill rotWithShape="1">
          <a:blip r:embed="rId3">
            <a:alphaModFix/>
          </a:blip>
          <a:srcRect b="16586" l="31062" r="14093" t="21386"/>
          <a:stretch/>
        </p:blipFill>
        <p:spPr>
          <a:xfrm>
            <a:off x="1672588" y="616175"/>
            <a:ext cx="8846824" cy="56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d73f4106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0" name="Google Shape;330;g25d73f41062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1" name="Google Shape;331;g25d73f410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d73f41062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8" name="Google Shape;338;g25d73f41062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9" name="Google Shape;339;g25d73f4106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d73f41062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6" name="Google Shape;346;g25d73f41062_0_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7" name="Google Shape;347;g25d73f4106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d73f41062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4" name="Google Shape;354;g25d73f41062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5" name="Google Shape;355;g25d73f4106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eb1eb8eb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1800"/>
              <a:buNone/>
            </a:pPr>
            <a:r>
              <a:rPr b="1" lang="en-US" sz="2300">
                <a:solidFill>
                  <a:srgbClr val="FF99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Finite State Transducers</a:t>
            </a:r>
            <a:endParaRPr sz="4600"/>
          </a:p>
        </p:txBody>
      </p:sp>
      <p:sp>
        <p:nvSpPr>
          <p:cNvPr id="362" name="Google Shape;362;g25eb1eb8eb0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generation mode: 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writes a string of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on one tape and a string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on the other tape. Both strings have the same length.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recognition mode: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accepts when the word on the first tape consists of exactly as many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as the word on the second tape consists of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s.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translation mode (left to right):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reads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from the first tape and writes an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every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it reads onto the second tape.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translation mode (right to left):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reads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from the second tape and writes an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every </a:t>
            </a:r>
            <a:r>
              <a:rPr lang="en-US" sz="1700">
                <a:solidFill>
                  <a:srgbClr val="663366"/>
                </a:solidFill>
                <a:highlight>
                  <a:srgbClr val="FFFFFF"/>
                </a:highlight>
                <a:latin typeface="Courier"/>
                <a:ea typeface="Courier"/>
                <a:cs typeface="Courier"/>
                <a:sym typeface="Courier"/>
              </a:rPr>
              <a:t>f</a:t>
            </a:r>
            <a:r>
              <a:rPr lang="en-US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it reads onto the first tape.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3" name="Google Shape;363;g25eb1eb8eb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3825" y="27850"/>
            <a:ext cx="1112775" cy="17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5eb1eb8eb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7175" y="4231650"/>
            <a:ext cx="666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5eb1eb8eb0_0_0"/>
          <p:cNvSpPr txBox="1"/>
          <p:nvPr/>
        </p:nvSpPr>
        <p:spPr>
          <a:xfrm>
            <a:off x="178525" y="5184150"/>
            <a:ext cx="117651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700"/>
              <a:buFont typeface="Georgia"/>
              <a:buChar char="●"/>
            </a:pP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Edges (“Transitions”) have input/output labels</a:t>
            </a:r>
            <a:endParaRPr b="0" i="0" sz="1700" u="none" cap="none" strike="noStrike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700"/>
              <a:buFont typeface="Georgia"/>
              <a:buChar char="○"/>
            </a:pP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Sometimes, labels are “empty” (indicated here as lowercase epsilon </a:t>
            </a:r>
            <a:r>
              <a:rPr b="1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ε</a:t>
            </a: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b="0" i="0" sz="1700" u="none" cap="none" strike="noStrike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700"/>
              <a:buFont typeface="Georgia"/>
              <a:buChar char="●"/>
            </a:pP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Traversing through to the end of an FST implies the generation (or indication of) a set of string relations</a:t>
            </a:r>
            <a:endParaRPr b="0" i="0" sz="1700" u="none" cap="none" strike="noStrike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700"/>
              <a:buFont typeface="Georgia"/>
              <a:buChar char="●"/>
            </a:pP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There is a defined “initial state” (indicated here in </a:t>
            </a:r>
            <a:r>
              <a:rPr b="1" i="0" lang="en-US" sz="1700" u="sng" cap="none" strike="noStrike">
                <a:solidFill>
                  <a:srgbClr val="339966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green</a:t>
            </a: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) and 1 or more “final states” (indicated here in </a:t>
            </a:r>
            <a:r>
              <a:rPr b="1" i="0" lang="en-US" sz="1700" u="sng" cap="none" strike="noStrike">
                <a:solidFill>
                  <a:srgbClr val="808080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gray</a:t>
            </a:r>
            <a:r>
              <a:rPr b="0" i="0" lang="en-US" sz="1700" u="none" cap="none" strike="noStrike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b="0" i="0" sz="1700" u="none" cap="none" strike="noStrike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eb1eb8eb0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highlight>
                  <a:srgbClr val="F2F2F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5100"/>
          </a:p>
        </p:txBody>
      </p:sp>
      <p:sp>
        <p:nvSpPr>
          <p:cNvPr id="372" name="Google Shape;372;g25eb1eb8eb0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highlight>
                <a:srgbClr val="F2F2F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FSTs are used for a variety of different applications:</a:t>
            </a:r>
            <a:endParaRPr sz="1900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Georgia"/>
              <a:buChar char="●"/>
            </a:pP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Word Inflections. For example, pluralizing words (cat -&gt; cats, dog -&gt; dogs, goose -&gt; geese, etc.).</a:t>
            </a:r>
            <a:endParaRPr sz="1900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Georgia"/>
              <a:buChar char="●"/>
            </a:pP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Morphological Parsing; i.e., extracting the “properties” of a word (e.g., computers -&gt; computer + </a:t>
            </a:r>
            <a:r>
              <a:rPr lang="en-US" sz="1900">
                <a:solidFill>
                  <a:srgbClr val="339966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[Noun]</a:t>
            </a: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 + </a:t>
            </a:r>
            <a:r>
              <a:rPr lang="en-US" sz="1900">
                <a:solidFill>
                  <a:srgbClr val="0000FF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[Plural]</a:t>
            </a: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sz="1900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Georgia"/>
              <a:buChar char="●"/>
            </a:pP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Simple Word Translation, e.g., translating US English to UK English.</a:t>
            </a:r>
            <a:endParaRPr sz="1900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Georgia"/>
              <a:buChar char="●"/>
            </a:pPr>
            <a:r>
              <a:rPr lang="en-US" sz="1900">
                <a:solidFill>
                  <a:srgbClr val="4D4D4D"/>
                </a:solidFill>
                <a:highlight>
                  <a:srgbClr val="F2F2F2"/>
                </a:highlight>
                <a:latin typeface="Georgia"/>
                <a:ea typeface="Georgia"/>
                <a:cs typeface="Georgia"/>
                <a:sym typeface="Georgia"/>
              </a:rPr>
              <a:t>Simple commands made to a computer</a:t>
            </a:r>
            <a:endParaRPr sz="1900">
              <a:solidFill>
                <a:srgbClr val="4D4D4D"/>
              </a:solidFill>
              <a:highlight>
                <a:srgbClr val="F2F2F2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eb1eb8eb0_0_21"/>
          <p:cNvSpPr txBox="1"/>
          <p:nvPr>
            <p:ph type="title"/>
          </p:nvPr>
        </p:nvSpPr>
        <p:spPr>
          <a:xfrm>
            <a:off x="7387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commands made to a computer</a:t>
            </a:r>
            <a:endParaRPr sz="25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9" name="Google Shape;379;g25eb1eb8eb0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0" name="Google Shape;380;g25eb1eb8eb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500" y="846175"/>
            <a:ext cx="11042175" cy="33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5eb1eb8eb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00" y="4202525"/>
            <a:ext cx="8218649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"/>
          <p:cNvSpPr txBox="1"/>
          <p:nvPr>
            <p:ph idx="1" type="subTitle"/>
          </p:nvPr>
        </p:nvSpPr>
        <p:spPr>
          <a:xfrm>
            <a:off x="1524000" y="221056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4800"/>
              <a:buNone/>
            </a:pPr>
            <a:r>
              <a:rPr lang="en-US" sz="4800">
                <a:solidFill>
                  <a:srgbClr val="A4001D"/>
                </a:solidFill>
                <a:latin typeface="Calibri"/>
                <a:ea typeface="Calibri"/>
                <a:cs typeface="Calibri"/>
                <a:sym typeface="Calibri"/>
              </a:rPr>
              <a:t>Word tokenization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"/>
          <p:cNvSpPr txBox="1"/>
          <p:nvPr>
            <p:ph type="title"/>
          </p:nvPr>
        </p:nvSpPr>
        <p:spPr>
          <a:xfrm>
            <a:off x="2235200" y="22552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Text Normalization</a:t>
            </a:r>
            <a:endParaRPr/>
          </a:p>
        </p:txBody>
      </p:sp>
      <p:sp>
        <p:nvSpPr>
          <p:cNvPr id="394" name="Google Shape;394;p14"/>
          <p:cNvSpPr txBox="1"/>
          <p:nvPr>
            <p:ph idx="1" type="body"/>
          </p:nvPr>
        </p:nvSpPr>
        <p:spPr>
          <a:xfrm>
            <a:off x="1219200" y="12954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0954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</a:pPr>
            <a:r>
              <a:rPr lang="en-US" sz="4267"/>
              <a:t>Most NLP tasks need to do text normalization: </a:t>
            </a:r>
            <a:endParaRPr/>
          </a:p>
          <a:p>
            <a:pPr indent="-609585" lvl="1" marL="121917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AutoNum type="arabicPeriod"/>
            </a:pPr>
            <a:r>
              <a:rPr lang="en-US" sz="3733"/>
              <a:t>Segmenting/tokenizing words in running text</a:t>
            </a:r>
            <a:endParaRPr/>
          </a:p>
          <a:p>
            <a:pPr indent="-609585" lvl="1" marL="121917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AutoNum type="arabicPeriod"/>
            </a:pPr>
            <a:r>
              <a:rPr lang="en-US" sz="3733"/>
              <a:t>Normalizing word formats</a:t>
            </a:r>
            <a:endParaRPr/>
          </a:p>
          <a:p>
            <a:pPr indent="-609585" lvl="1" marL="121917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AutoNum type="arabicPeriod"/>
            </a:pPr>
            <a:r>
              <a:rPr lang="en-US" sz="3733"/>
              <a:t>Segmenting sentences in running text</a:t>
            </a:r>
            <a:endParaRPr b="1" sz="4267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Noto Sans Symbols"/>
              <a:buNone/>
            </a:pPr>
            <a:r>
              <a:t/>
            </a:r>
            <a:endParaRPr b="1" sz="2667">
              <a:latin typeface="Courier"/>
              <a:ea typeface="Courier"/>
              <a:cs typeface="Courier"/>
              <a:sym typeface="Courier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>
              <a:latin typeface="Courier"/>
              <a:ea typeface="Courier"/>
              <a:cs typeface="Courier"/>
              <a:sym typeface="Courier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many words?</a:t>
            </a:r>
            <a:endParaRPr/>
          </a:p>
        </p:txBody>
      </p:sp>
      <p:sp>
        <p:nvSpPr>
          <p:cNvPr id="401" name="Google Shape;40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I do uh main- mainly business data processing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Fragments, filled pauses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Seuss’s </a:t>
            </a:r>
            <a:r>
              <a:rPr lang="en-US" sz="3733">
                <a:solidFill>
                  <a:srgbClr val="FF0000"/>
                </a:solidFill>
              </a:rPr>
              <a:t>cat </a:t>
            </a:r>
            <a:r>
              <a:rPr lang="en-US" sz="3733"/>
              <a:t>in the hat is different from other</a:t>
            </a:r>
            <a:r>
              <a:rPr lang="en-US" sz="3733">
                <a:solidFill>
                  <a:srgbClr val="FF0000"/>
                </a:solidFill>
              </a:rPr>
              <a:t> cats! </a:t>
            </a:r>
            <a:endParaRPr sz="3733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 sz="3200"/>
              <a:t>Lemma</a:t>
            </a:r>
            <a:r>
              <a:rPr lang="en-US" sz="3200"/>
              <a:t>: same stem, part of speech, rough word sense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667"/>
              <a:buChar char="•"/>
            </a:pPr>
            <a:r>
              <a:rPr lang="en-US" sz="2667">
                <a:solidFill>
                  <a:srgbClr val="FF0000"/>
                </a:solidFill>
              </a:rPr>
              <a:t>cat </a:t>
            </a:r>
            <a:r>
              <a:rPr lang="en-US" sz="2667"/>
              <a:t>and </a:t>
            </a:r>
            <a:r>
              <a:rPr lang="en-US" sz="2667">
                <a:solidFill>
                  <a:srgbClr val="FF0000"/>
                </a:solidFill>
              </a:rPr>
              <a:t>cats </a:t>
            </a:r>
            <a:r>
              <a:rPr lang="en-US" sz="2667"/>
              <a:t>= same lemma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 sz="3200"/>
              <a:t>Wordform</a:t>
            </a:r>
            <a:r>
              <a:rPr lang="en-US" sz="3200"/>
              <a:t>: the full inflected surface form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667"/>
              <a:buChar char="•"/>
            </a:pPr>
            <a:r>
              <a:rPr lang="en-US" sz="2667">
                <a:solidFill>
                  <a:srgbClr val="FF0000"/>
                </a:solidFill>
              </a:rPr>
              <a:t>cat </a:t>
            </a:r>
            <a:r>
              <a:rPr lang="en-US" sz="2667"/>
              <a:t>and </a:t>
            </a:r>
            <a:r>
              <a:rPr lang="en-US" sz="2667">
                <a:solidFill>
                  <a:srgbClr val="FF0000"/>
                </a:solidFill>
              </a:rPr>
              <a:t>cats </a:t>
            </a:r>
            <a:r>
              <a:rPr lang="en-US" sz="2667"/>
              <a:t>= different wordforms</a:t>
            </a:r>
            <a:endParaRPr sz="266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bdb3410e2_0_44"/>
          <p:cNvSpPr txBox="1"/>
          <p:nvPr>
            <p:ph type="ctrTitle"/>
          </p:nvPr>
        </p:nvSpPr>
        <p:spPr>
          <a:xfrm>
            <a:off x="1386825" y="333697"/>
            <a:ext cx="914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800"/>
              <a:t>Examples ( Challenges)   </a:t>
            </a:r>
            <a:endParaRPr sz="4800"/>
          </a:p>
        </p:txBody>
      </p:sp>
      <p:sp>
        <p:nvSpPr>
          <p:cNvPr id="125" name="Google Shape;125;g25bdb3410e2_0_44"/>
          <p:cNvSpPr txBox="1"/>
          <p:nvPr>
            <p:ph idx="1" type="subTitle"/>
          </p:nvPr>
        </p:nvSpPr>
        <p:spPr>
          <a:xfrm>
            <a:off x="1524000" y="1707664"/>
            <a:ext cx="9144000" cy="3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"Buffalo buffalo Buffalo buffalo buffalo buffalo Buffalo buffalo" </a:t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Will, will Will will Will Will's will?</a:t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Police police Police police police police Police police.</a:t>
            </a:r>
            <a:endParaRPr b="1" baseline="30000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baseline="30000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Rose rose to put rose roes on her rows of roses</a:t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Can can can can can can can can can can</a:t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other example </a:t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Time flies like an arrow; fruit flies like </a:t>
            </a:r>
            <a:r>
              <a:rPr b="1"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banana.</a:t>
            </a:r>
            <a:endParaRPr b="1"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Arial"/>
              <a:buChar char="●"/>
            </a:pPr>
            <a:r>
              <a:rPr b="1"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Actions speak louder than words.</a:t>
            </a:r>
            <a:endParaRPr b="1"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many words?</a:t>
            </a:r>
            <a:endParaRPr/>
          </a:p>
        </p:txBody>
      </p:sp>
      <p:sp>
        <p:nvSpPr>
          <p:cNvPr id="408" name="Google Shape;408;p16"/>
          <p:cNvSpPr txBox="1"/>
          <p:nvPr>
            <p:ph idx="1" type="body"/>
          </p:nvPr>
        </p:nvSpPr>
        <p:spPr>
          <a:xfrm>
            <a:off x="609600" y="1752600"/>
            <a:ext cx="113792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33"/>
              <a:buNone/>
            </a:pPr>
            <a:r>
              <a:rPr lang="en-US" sz="2933">
                <a:solidFill>
                  <a:srgbClr val="FF0000"/>
                </a:solidFill>
              </a:rPr>
              <a:t>they lay back on the San Francisco grass and looked at the stars and their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1" lang="en-US">
                <a:solidFill>
                  <a:srgbClr val="000000"/>
                </a:solidFill>
              </a:rPr>
              <a:t>Type</a:t>
            </a:r>
            <a:r>
              <a:rPr lang="en-US">
                <a:solidFill>
                  <a:srgbClr val="000000"/>
                </a:solidFill>
              </a:rPr>
              <a:t>: an element of the vocabulary.</a:t>
            </a:r>
            <a:endParaRPr b="1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1" lang="en-US">
                <a:solidFill>
                  <a:srgbClr val="000000"/>
                </a:solidFill>
              </a:rPr>
              <a:t>Token</a:t>
            </a:r>
            <a:r>
              <a:rPr lang="en-US">
                <a:solidFill>
                  <a:srgbClr val="000000"/>
                </a:solidFill>
              </a:rPr>
              <a:t>: an instance of that type in running text.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many?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15 tokens …………(or 14)?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 types …………..(or 12)?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many words?</a:t>
            </a:r>
            <a:endParaRPr/>
          </a:p>
        </p:txBody>
      </p:sp>
      <p:sp>
        <p:nvSpPr>
          <p:cNvPr id="415" name="Google Shape;415;p17"/>
          <p:cNvSpPr txBox="1"/>
          <p:nvPr>
            <p:ph idx="1" type="body"/>
          </p:nvPr>
        </p:nvSpPr>
        <p:spPr>
          <a:xfrm>
            <a:off x="609600" y="1905000"/>
            <a:ext cx="11277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i="1" lang="en-US"/>
              <a:t>N</a:t>
            </a:r>
            <a:r>
              <a:rPr lang="en-US"/>
              <a:t> = number of tokens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i="1" lang="en-US"/>
              <a:t>V</a:t>
            </a:r>
            <a:r>
              <a:rPr lang="en-US"/>
              <a:t> = vocabulary = set of types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|</a:t>
            </a:r>
            <a:r>
              <a:rPr i="1" lang="en-US"/>
              <a:t>V</a:t>
            </a:r>
            <a:r>
              <a:rPr lang="en-US"/>
              <a:t>|</a:t>
            </a:r>
            <a:r>
              <a:rPr i="1" lang="en-US"/>
              <a:t> </a:t>
            </a:r>
            <a:r>
              <a:rPr lang="en-US"/>
              <a:t>is the size of the vocabulary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/>
              <a:t>https://books.google.com/ngrams/</a:t>
            </a:r>
            <a:endParaRPr sz="2667"/>
          </a:p>
        </p:txBody>
      </p:sp>
      <p:graphicFrame>
        <p:nvGraphicFramePr>
          <p:cNvPr id="416" name="Google Shape;416;p17"/>
          <p:cNvGraphicFramePr/>
          <p:nvPr/>
        </p:nvGraphicFramePr>
        <p:xfrm>
          <a:off x="1117600" y="3937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{F4C21308-3FA3-46C3-92D4-33E4C92F80E2}</a:tableStyleId>
              </a:tblPr>
              <a:tblGrid>
                <a:gridCol w="3115725"/>
                <a:gridCol w="3115725"/>
                <a:gridCol w="3115725"/>
              </a:tblGrid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Tokens = 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Types = |V|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Switchboard phone conversations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2.4 million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 thousand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Shakespeare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884,000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31 thousand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Google N-grams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 trillion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13 million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417" name="Google Shape;417;p17"/>
          <p:cNvSpPr txBox="1"/>
          <p:nvPr/>
        </p:nvSpPr>
        <p:spPr>
          <a:xfrm>
            <a:off x="6873250" y="2411200"/>
            <a:ext cx="47835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Switchboard is </a:t>
            </a:r>
            <a:r>
              <a:rPr b="0" i="0" lang="en-US" sz="17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 collection of about 2,400 two-sided telephone conversations among 543 speakers (302 male, 241 female) from all areas of the United States</a:t>
            </a:r>
            <a:r>
              <a:rPr b="0" i="0" lang="en-US" sz="170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Simple Tokenization in UNIX</a:t>
            </a:r>
            <a:endParaRPr/>
          </a:p>
        </p:txBody>
      </p:sp>
      <p:sp>
        <p:nvSpPr>
          <p:cNvPr id="423" name="Google Shape;423;p18"/>
          <p:cNvSpPr txBox="1"/>
          <p:nvPr>
            <p:ph idx="1" type="body"/>
          </p:nvPr>
        </p:nvSpPr>
        <p:spPr>
          <a:xfrm>
            <a:off x="406400" y="1803400"/>
            <a:ext cx="11379200" cy="50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(Inspired by Ken Church’s UNIX for Poets.)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Given a text file, output the word tokens and their frequencies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tr -sc "A-Za-z" "\n" &lt; sample.txt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     | sort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     | uniq –c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t/>
            </a:r>
            <a:endParaRPr sz="18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1945 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  72 AARON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  19 ABBESS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   5 ABBOT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 ... 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    </a:t>
            </a:r>
            <a:endParaRPr/>
          </a:p>
        </p:txBody>
      </p:sp>
      <p:sp>
        <p:nvSpPr>
          <p:cNvPr id="424" name="Google Shape;424;p18"/>
          <p:cNvSpPr txBox="1"/>
          <p:nvPr/>
        </p:nvSpPr>
        <p:spPr>
          <a:xfrm>
            <a:off x="2540000" y="4724084"/>
            <a:ext cx="1483098" cy="2103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25 Aaron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6 Abate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1 Abates</a:t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5 Abbess</a:t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6 Abbey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3 Abbot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   …</a:t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7620000" y="3022600"/>
            <a:ext cx="4572000" cy="4064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Change all non-alpha to newlines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8"/>
          <p:cNvSpPr/>
          <p:nvPr/>
        </p:nvSpPr>
        <p:spPr>
          <a:xfrm>
            <a:off x="3556000" y="3530600"/>
            <a:ext cx="3657600" cy="4064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Sort in alphabetical order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8"/>
          <p:cNvSpPr/>
          <p:nvPr/>
        </p:nvSpPr>
        <p:spPr>
          <a:xfrm>
            <a:off x="4064000" y="4038600"/>
            <a:ext cx="3962400" cy="4064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Merge and count each type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first step: tokenizing</a:t>
            </a:r>
            <a:endParaRPr/>
          </a:p>
        </p:txBody>
      </p:sp>
      <p:sp>
        <p:nvSpPr>
          <p:cNvPr id="433" name="Google Shape;43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tr -sc "A-Za-z" "\n" &lt; sample.txt | head</a:t>
            </a:r>
            <a:endParaRPr sz="26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t/>
            </a:r>
            <a:endParaRPr sz="18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THE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SONNETS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by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William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Shakespeare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From</a:t>
            </a:r>
            <a:endParaRPr sz="18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fairest</a:t>
            </a:r>
            <a:endParaRPr sz="18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creatures</a:t>
            </a:r>
            <a:endParaRPr sz="18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We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...</a:t>
            </a:r>
            <a:r>
              <a:rPr lang="en-US" sz="1333">
                <a:latin typeface="Courier"/>
                <a:ea typeface="Courier"/>
                <a:cs typeface="Courier"/>
                <a:sym typeface="Courier"/>
              </a:rPr>
              <a:t>    </a:t>
            </a:r>
            <a:endParaRPr sz="2133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second step: sorting</a:t>
            </a:r>
            <a:endParaRPr/>
          </a:p>
        </p:txBody>
      </p:sp>
      <p:sp>
        <p:nvSpPr>
          <p:cNvPr id="439" name="Google Shape;43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tr -sc "A-Za-z" "\n" &lt; sample.txt | sort | head</a:t>
            </a:r>
            <a:endParaRPr sz="26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t/>
            </a:r>
            <a:endParaRPr sz="1867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...</a:t>
            </a:r>
            <a:r>
              <a:rPr lang="en-US" sz="1333">
                <a:latin typeface="Courier"/>
                <a:ea typeface="Courier"/>
                <a:cs typeface="Courier"/>
                <a:sym typeface="Courier"/>
              </a:rPr>
              <a:t>   </a:t>
            </a:r>
            <a:endParaRPr sz="2133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"/>
          <p:cNvSpPr txBox="1"/>
          <p:nvPr>
            <p:ph type="title"/>
          </p:nvPr>
        </p:nvSpPr>
        <p:spPr>
          <a:xfrm>
            <a:off x="1828800" y="3810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counting</a:t>
            </a:r>
            <a:endParaRPr/>
          </a:p>
        </p:txBody>
      </p:sp>
      <p:sp>
        <p:nvSpPr>
          <p:cNvPr id="445" name="Google Shape;445;p21"/>
          <p:cNvSpPr txBox="1"/>
          <p:nvPr>
            <p:ph idx="1" type="body"/>
          </p:nvPr>
        </p:nvSpPr>
        <p:spPr>
          <a:xfrm>
            <a:off x="263236" y="1498600"/>
            <a:ext cx="11725564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Merging upper and lower case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tr "A-Z" "a-z" &lt; sample.txt | tr -sc "A-Za-z" "\n" | sort | uniq –c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Sorting the counts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n-US" sz="1867">
                <a:latin typeface="Courier"/>
                <a:ea typeface="Courier"/>
                <a:cs typeface="Courier"/>
                <a:sym typeface="Courier"/>
              </a:rPr>
              <a:t>tr "A-Z" "a-z" &lt; sample.txt | tr -sc "A-Za-z" "\n" | sort | uniq -c | sort -n -r</a:t>
            </a:r>
            <a:endParaRPr sz="1867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46" name="Google Shape;446;p21"/>
          <p:cNvSpPr txBox="1"/>
          <p:nvPr/>
        </p:nvSpPr>
        <p:spPr>
          <a:xfrm>
            <a:off x="2235201" y="3478148"/>
            <a:ext cx="1656223" cy="337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23243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22225 i</a:t>
            </a:r>
            <a:endParaRPr b="0" i="0" sz="2133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18618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16339 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15687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12780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12163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10839 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10005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8954 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1"/>
          <p:cNvSpPr/>
          <p:nvPr/>
        </p:nvSpPr>
        <p:spPr>
          <a:xfrm>
            <a:off x="6197600" y="5156200"/>
            <a:ext cx="4572000" cy="812800"/>
          </a:xfrm>
          <a:prstGeom prst="wedgeRoundRectCallout">
            <a:avLst>
              <a:gd fmla="val -105310" name="adj1"/>
              <a:gd fmla="val 108014" name="adj2"/>
              <a:gd fmla="val 16667" name="adj3"/>
            </a:avLst>
          </a:prstGeom>
          <a:solidFill>
            <a:srgbClr val="FFCC66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What happened here?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bdb3410e2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4" name="Google Shape;454;g25bdb3410e2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5" name="Google Shape;455;g25bdb3410e2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Issues in Tokenization</a:t>
            </a:r>
            <a:endParaRPr/>
          </a:p>
        </p:txBody>
      </p:sp>
      <p:sp>
        <p:nvSpPr>
          <p:cNvPr id="461" name="Google Shape;461;p22"/>
          <p:cNvSpPr txBox="1"/>
          <p:nvPr>
            <p:ph idx="1" type="body"/>
          </p:nvPr>
        </p:nvSpPr>
        <p:spPr>
          <a:xfrm>
            <a:off x="406400" y="1803400"/>
            <a:ext cx="117856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Finland’s capital    →</a:t>
            </a:r>
            <a:r>
              <a:rPr i="1" lang="en-US" sz="2667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Finland Finlands Finland’s </a:t>
            </a:r>
            <a:r>
              <a:rPr lang="en-US" sz="2667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667">
                <a:latin typeface="Calibri"/>
                <a:ea typeface="Calibri"/>
                <a:cs typeface="Calibri"/>
                <a:sym typeface="Calibri"/>
              </a:rPr>
              <a:t>?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what’re, I’m, isn’t  →</a:t>
            </a:r>
            <a:r>
              <a:rPr i="1" lang="en-US" sz="2667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What are, I am, is not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Hewlett-Packard      →  Hewlett Packard </a:t>
            </a:r>
            <a:r>
              <a:rPr lang="en-US" sz="2667"/>
              <a:t>?</a:t>
            </a:r>
            <a:endParaRPr sz="2667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state-of-the-art     →  state of the art </a:t>
            </a:r>
            <a:r>
              <a:rPr lang="en-US" sz="2667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Lowercase		→  lower-case lowercase lower case </a:t>
            </a:r>
            <a:r>
              <a:rPr lang="en-US" sz="2667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San Francisco	→  </a:t>
            </a:r>
            <a:r>
              <a:rPr lang="en-US" sz="2933">
                <a:latin typeface="Calibri"/>
                <a:ea typeface="Calibri"/>
                <a:cs typeface="Calibri"/>
                <a:sym typeface="Calibri"/>
              </a:rPr>
              <a:t>one token or two?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>
                <a:latin typeface="Calibri"/>
                <a:ea typeface="Calibri"/>
                <a:cs typeface="Calibri"/>
                <a:sym typeface="Calibri"/>
              </a:rPr>
              <a:t>m.p.h., PhD.		</a:t>
            </a:r>
            <a:r>
              <a:rPr lang="en-US" sz="2667">
                <a:latin typeface="Courier"/>
                <a:ea typeface="Courier"/>
                <a:cs typeface="Courier"/>
                <a:sym typeface="Courier"/>
              </a:rPr>
              <a:t>→  </a:t>
            </a:r>
            <a:r>
              <a:rPr lang="en-US" sz="2667">
                <a:latin typeface="Calibri"/>
                <a:ea typeface="Calibri"/>
                <a:cs typeface="Calibri"/>
                <a:sym typeface="Calibri"/>
              </a:rPr>
              <a:t>??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Tokenization: language issues</a:t>
            </a:r>
            <a:endParaRPr/>
          </a:p>
        </p:txBody>
      </p:sp>
      <p:sp>
        <p:nvSpPr>
          <p:cNvPr id="467" name="Google Shape;467;p23"/>
          <p:cNvSpPr txBox="1"/>
          <p:nvPr>
            <p:ph idx="1" type="body"/>
          </p:nvPr>
        </p:nvSpPr>
        <p:spPr>
          <a:xfrm>
            <a:off x="406400" y="1803400"/>
            <a:ext cx="113792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French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1" lang="en-US"/>
              <a:t>L'ensemble</a:t>
            </a:r>
            <a:r>
              <a:rPr lang="en-US"/>
              <a:t> → one token or two?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i="1" lang="en-US"/>
              <a:t>L </a:t>
            </a:r>
            <a:r>
              <a:rPr lang="en-US"/>
              <a:t>? </a:t>
            </a:r>
            <a:r>
              <a:rPr b="1" i="1" lang="en-US"/>
              <a:t>L’ </a:t>
            </a:r>
            <a:r>
              <a:rPr lang="en-US"/>
              <a:t>? </a:t>
            </a:r>
            <a:r>
              <a:rPr b="1" i="1" lang="en-US"/>
              <a:t>Le </a:t>
            </a:r>
            <a:r>
              <a:rPr lang="en-US"/>
              <a:t>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Want </a:t>
            </a:r>
            <a:r>
              <a:rPr b="1" i="1" lang="en-US"/>
              <a:t>l’ensemble</a:t>
            </a:r>
            <a:r>
              <a:rPr lang="en-US"/>
              <a:t> to match with </a:t>
            </a:r>
            <a:r>
              <a:rPr b="1" i="1" lang="en-US"/>
              <a:t>un ensemble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i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German noun compounds are not segmented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b="1" i="1" lang="en-US" sz="2667"/>
              <a:t>Lebensversicherungsgesellschaftsangestellter</a:t>
            </a:r>
            <a:endParaRPr b="1" i="1" sz="2667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/>
              <a:t>‘life insurance company employee’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/>
              <a:t>German information retrieval needs </a:t>
            </a:r>
            <a:r>
              <a:rPr b="1" lang="en-US" sz="2667"/>
              <a:t>compound splitter</a:t>
            </a:r>
            <a:endParaRPr sz="2667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"/>
          <p:cNvSpPr txBox="1"/>
          <p:nvPr>
            <p:ph type="title"/>
          </p:nvPr>
        </p:nvSpPr>
        <p:spPr>
          <a:xfrm>
            <a:off x="1625600" y="-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Tokenization: language issues</a:t>
            </a:r>
            <a:endParaRPr/>
          </a:p>
        </p:txBody>
      </p:sp>
      <p:sp>
        <p:nvSpPr>
          <p:cNvPr id="473" name="Google Shape;473;p24"/>
          <p:cNvSpPr txBox="1"/>
          <p:nvPr>
            <p:ph idx="1" type="body"/>
          </p:nvPr>
        </p:nvSpPr>
        <p:spPr>
          <a:xfrm>
            <a:off x="1625600" y="1066800"/>
            <a:ext cx="114808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Chinese and Japanese no spaces between words: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STHeiti"/>
                <a:ea typeface="STHeiti"/>
                <a:cs typeface="STHeiti"/>
                <a:sym typeface="STHeiti"/>
              </a:rPr>
              <a:t>莎拉波娃现在居住在美国东南部的佛罗里达。</a:t>
            </a:r>
            <a:endParaRPr>
              <a:latin typeface="STHeiti"/>
              <a:ea typeface="STHeiti"/>
              <a:cs typeface="STHeiti"/>
              <a:sym typeface="STHeit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STHeiti"/>
                <a:ea typeface="STHeiti"/>
                <a:cs typeface="STHeiti"/>
                <a:sym typeface="STHeiti"/>
              </a:rPr>
              <a:t>莎拉波娃  现在   居住  在    美国   东南部     的    佛罗里达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lang="en-US">
                <a:solidFill>
                  <a:srgbClr val="595959"/>
                </a:solidFill>
              </a:rPr>
              <a:t>Sharapova now     lives in       US       southeastern     Florida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Further complicated in Japanese, with multiple alphabets intermingled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Dates/amounts in multiple formats</a:t>
            </a:r>
            <a:endParaRPr/>
          </a:p>
        </p:txBody>
      </p:sp>
      <p:sp>
        <p:nvSpPr>
          <p:cNvPr id="474" name="Google Shape;474;p24"/>
          <p:cNvSpPr txBox="1"/>
          <p:nvPr/>
        </p:nvSpPr>
        <p:spPr>
          <a:xfrm>
            <a:off x="508001" y="4851400"/>
            <a:ext cx="110706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Noto Sans Symbols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フォーチュン500社は情報不足のため時間あた$500K(約6,000万円)</a:t>
            </a:r>
            <a:endParaRPr b="1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24"/>
          <p:cNvGrpSpPr/>
          <p:nvPr/>
        </p:nvGrpSpPr>
        <p:grpSpPr>
          <a:xfrm>
            <a:off x="2235202" y="5638809"/>
            <a:ext cx="7179733" cy="503238"/>
            <a:chOff x="422" y="3792"/>
            <a:chExt cx="3392" cy="317"/>
          </a:xfrm>
        </p:grpSpPr>
        <p:sp>
          <p:nvSpPr>
            <p:cNvPr id="476" name="Google Shape;476;p24"/>
            <p:cNvSpPr txBox="1"/>
            <p:nvPr/>
          </p:nvSpPr>
          <p:spPr>
            <a:xfrm>
              <a:off x="422" y="3792"/>
              <a:ext cx="683" cy="317"/>
            </a:xfrm>
            <a:prstGeom prst="rect">
              <a:avLst/>
            </a:prstGeom>
            <a:solidFill>
              <a:schemeClr val="accent1">
                <a:alpha val="4941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Katakana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 txBox="1"/>
            <p:nvPr/>
          </p:nvSpPr>
          <p:spPr>
            <a:xfrm>
              <a:off x="1499" y="3792"/>
              <a:ext cx="667" cy="317"/>
            </a:xfrm>
            <a:prstGeom prst="rect">
              <a:avLst/>
            </a:prstGeom>
            <a:solidFill>
              <a:schemeClr val="accent1">
                <a:alpha val="4941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Hiragana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 txBox="1"/>
            <p:nvPr/>
          </p:nvSpPr>
          <p:spPr>
            <a:xfrm>
              <a:off x="2603" y="3792"/>
              <a:ext cx="406" cy="317"/>
            </a:xfrm>
            <a:prstGeom prst="rect">
              <a:avLst/>
            </a:prstGeom>
            <a:solidFill>
              <a:schemeClr val="accent1">
                <a:alpha val="4941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Kanji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 txBox="1"/>
            <p:nvPr/>
          </p:nvSpPr>
          <p:spPr>
            <a:xfrm>
              <a:off x="3275" y="3792"/>
              <a:ext cx="539" cy="317"/>
            </a:xfrm>
            <a:prstGeom prst="rect">
              <a:avLst/>
            </a:prstGeom>
            <a:solidFill>
              <a:schemeClr val="accent1">
                <a:alpha val="4941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Romaji</a:t>
              </a:r>
              <a:endPara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4"/>
          <p:cNvSpPr/>
          <p:nvPr/>
        </p:nvSpPr>
        <p:spPr>
          <a:xfrm>
            <a:off x="1219200" y="4876952"/>
            <a:ext cx="193040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24"/>
          <p:cNvCxnSpPr>
            <a:stCxn id="476" idx="0"/>
            <a:endCxn id="480" idx="2"/>
          </p:cNvCxnSpPr>
          <p:nvPr/>
        </p:nvCxnSpPr>
        <p:spPr>
          <a:xfrm rot="10800000">
            <a:off x="2184344" y="5338509"/>
            <a:ext cx="773700" cy="30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2" name="Google Shape;482;p24"/>
          <p:cNvSpPr/>
          <p:nvPr/>
        </p:nvSpPr>
        <p:spPr>
          <a:xfrm>
            <a:off x="6299200" y="4876952"/>
            <a:ext cx="71120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24"/>
          <p:cNvCxnSpPr>
            <a:stCxn id="477" idx="0"/>
            <a:endCxn id="482" idx="2"/>
          </p:cNvCxnSpPr>
          <p:nvPr/>
        </p:nvCxnSpPr>
        <p:spPr>
          <a:xfrm flipH="1" rot="10800000">
            <a:off x="5220760" y="5338509"/>
            <a:ext cx="1434000" cy="30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4" name="Google Shape;484;p24"/>
          <p:cNvSpPr/>
          <p:nvPr/>
        </p:nvSpPr>
        <p:spPr>
          <a:xfrm>
            <a:off x="7010400" y="4876952"/>
            <a:ext cx="71120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24"/>
          <p:cNvCxnSpPr>
            <a:stCxn id="478" idx="0"/>
            <a:endCxn id="484" idx="2"/>
          </p:cNvCxnSpPr>
          <p:nvPr/>
        </p:nvCxnSpPr>
        <p:spPr>
          <a:xfrm flipH="1" rot="10800000">
            <a:off x="7281335" y="5338509"/>
            <a:ext cx="84600" cy="30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6" name="Google Shape;486;p24"/>
          <p:cNvSpPr/>
          <p:nvPr/>
        </p:nvSpPr>
        <p:spPr>
          <a:xfrm>
            <a:off x="9245600" y="4836469"/>
            <a:ext cx="30480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7" name="Google Shape;487;p24"/>
          <p:cNvCxnSpPr>
            <a:stCxn id="479" idx="0"/>
            <a:endCxn id="486" idx="2"/>
          </p:cNvCxnSpPr>
          <p:nvPr/>
        </p:nvCxnSpPr>
        <p:spPr>
          <a:xfrm flipH="1" rot="10800000">
            <a:off x="8844493" y="5298009"/>
            <a:ext cx="553500" cy="34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8" name="Google Shape;488;p24"/>
          <p:cNvSpPr txBox="1"/>
          <p:nvPr/>
        </p:nvSpPr>
        <p:spPr>
          <a:xfrm>
            <a:off x="1416051" y="6172201"/>
            <a:ext cx="61784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End-user can express query entirely in hiragana!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/>
          <p:nvPr>
            <p:ph type="ctrTitle"/>
          </p:nvPr>
        </p:nvSpPr>
        <p:spPr>
          <a:xfrm>
            <a:off x="1736034" y="4625007"/>
            <a:ext cx="9144000" cy="10583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NLP fundamentals</a:t>
            </a:r>
            <a:endParaRPr/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idx="1" type="subTitle"/>
          </p:nvPr>
        </p:nvSpPr>
        <p:spPr>
          <a:xfrm>
            <a:off x="3326296" y="1868557"/>
            <a:ext cx="5689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A500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0021"/>
              </a:buClr>
              <a:buSzPts val="4267"/>
              <a:buNone/>
            </a:pPr>
            <a:r>
              <a:rPr lang="en-US" sz="4267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Word Normalization and Stemming</a:t>
            </a:r>
            <a:endParaRPr sz="42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"/>
          <p:cNvSpPr txBox="1"/>
          <p:nvPr>
            <p:ph type="title"/>
          </p:nvPr>
        </p:nvSpPr>
        <p:spPr>
          <a:xfrm>
            <a:off x="1828800" y="2794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Normalization</a:t>
            </a:r>
            <a:endParaRPr/>
          </a:p>
        </p:txBody>
      </p:sp>
      <p:sp>
        <p:nvSpPr>
          <p:cNvPr id="500" name="Google Shape;500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Need to “normalize” terms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Information Retrieval: indexed text &amp; query terms must have same form.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 want to match </a:t>
            </a:r>
            <a:r>
              <a:rPr b="1" i="1" lang="en-US" sz="2400"/>
              <a:t>U.S.A.</a:t>
            </a:r>
            <a:r>
              <a:rPr lang="en-US" sz="2400"/>
              <a:t> and </a:t>
            </a:r>
            <a:r>
              <a:rPr b="1" i="1" lang="en-US" sz="2400"/>
              <a:t>USA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implicitly define equivalence classes of terms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deleting periods in a term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Alternative: asymmetric expansion: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n-US" sz="2133"/>
              <a:t>Enter: </a:t>
            </a:r>
            <a:r>
              <a:rPr b="1" i="1" lang="en-US" sz="2133"/>
              <a:t>window</a:t>
            </a:r>
            <a:r>
              <a:rPr lang="en-US" sz="2133"/>
              <a:t>	Search: </a:t>
            </a:r>
            <a:r>
              <a:rPr b="1" i="1" lang="en-US" sz="2133"/>
              <a:t>window, windows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n-US" sz="2133"/>
              <a:t>Enter: </a:t>
            </a:r>
            <a:r>
              <a:rPr b="1" i="1" lang="en-US" sz="2133"/>
              <a:t>windows</a:t>
            </a:r>
            <a:r>
              <a:rPr lang="en-US" sz="2133"/>
              <a:t>	Search: </a:t>
            </a:r>
            <a:r>
              <a:rPr b="1" i="1" lang="en-US" sz="2133"/>
              <a:t>Windows, windows, window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n-US" sz="2133"/>
              <a:t>Enter: </a:t>
            </a:r>
            <a:r>
              <a:rPr b="1" i="1" lang="en-US" sz="2133"/>
              <a:t>Windows</a:t>
            </a:r>
            <a:r>
              <a:rPr lang="en-US" sz="2133"/>
              <a:t>	Search: </a:t>
            </a:r>
            <a:r>
              <a:rPr b="1" i="1" lang="en-US" sz="2133"/>
              <a:t>Windows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Potentially more powerful, but less efficient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folding</a:t>
            </a:r>
            <a:endParaRPr/>
          </a:p>
        </p:txBody>
      </p:sp>
      <p:sp>
        <p:nvSpPr>
          <p:cNvPr id="506" name="Google Shape;50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Applications like IR: reduce all letters to lower case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Since users tend to use lower case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Possible exception: upper case in mid-sentence?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lang="en-US" sz="2667"/>
              <a:t>e.g., </a:t>
            </a:r>
            <a:r>
              <a:rPr b="1" i="1" lang="en-US" sz="2667"/>
              <a:t>General Motors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b="1" i="1" lang="en-US" sz="2667"/>
              <a:t>Fed</a:t>
            </a:r>
            <a:r>
              <a:rPr lang="en-US" sz="2667"/>
              <a:t> vs. </a:t>
            </a:r>
            <a:r>
              <a:rPr b="1" i="1" lang="en-US" sz="2667"/>
              <a:t>fed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</a:pPr>
            <a:r>
              <a:rPr b="1" i="1" lang="en-US" sz="2667"/>
              <a:t>SAIL</a:t>
            </a:r>
            <a:r>
              <a:rPr lang="en-US" sz="2667"/>
              <a:t> vs. </a:t>
            </a:r>
            <a:r>
              <a:rPr b="1" i="1" lang="en-US" sz="2667"/>
              <a:t>sail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For sentiment analysis, MT, Information extraction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Case is helpful (</a:t>
            </a:r>
            <a:r>
              <a:rPr b="1" i="1" lang="en-US" sz="3200"/>
              <a:t>US</a:t>
            </a:r>
            <a:r>
              <a:rPr lang="en-US" sz="3200"/>
              <a:t> versus </a:t>
            </a:r>
            <a:r>
              <a:rPr b="1" i="1" lang="en-US" sz="3200"/>
              <a:t>us </a:t>
            </a:r>
            <a:r>
              <a:rPr lang="en-US" sz="3200"/>
              <a:t>is important)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Lemmatization</a:t>
            </a:r>
            <a:endParaRPr/>
          </a:p>
        </p:txBody>
      </p:sp>
      <p:sp>
        <p:nvSpPr>
          <p:cNvPr id="512" name="Google Shape;512;p28"/>
          <p:cNvSpPr txBox="1"/>
          <p:nvPr>
            <p:ph idx="1" type="body"/>
          </p:nvPr>
        </p:nvSpPr>
        <p:spPr>
          <a:xfrm>
            <a:off x="203200" y="1803400"/>
            <a:ext cx="115824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 inflections or variant forms to base form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 sz="3200"/>
              <a:t>am, are,</a:t>
            </a:r>
            <a:r>
              <a:rPr lang="en-US" sz="3200"/>
              <a:t> </a:t>
            </a:r>
            <a:r>
              <a:rPr i="1" lang="en-US" sz="3200"/>
              <a:t>is </a:t>
            </a:r>
            <a:r>
              <a:rPr lang="en-US" sz="3200"/>
              <a:t>→ </a:t>
            </a:r>
            <a:r>
              <a:rPr i="1" lang="en-US" sz="3200"/>
              <a:t>be</a:t>
            </a:r>
            <a:endParaRPr sz="3200"/>
          </a:p>
          <a:p>
            <a:pPr indent="-228600" lvl="1" marL="685800" rtl="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 sz="3200"/>
              <a:t>car, cars, car's</a:t>
            </a:r>
            <a:r>
              <a:rPr lang="en-US" sz="3200"/>
              <a:t>, </a:t>
            </a:r>
            <a:r>
              <a:rPr i="1" lang="en-US" sz="3200"/>
              <a:t>cars'</a:t>
            </a:r>
            <a:r>
              <a:rPr lang="en-US" sz="3200"/>
              <a:t> → </a:t>
            </a:r>
            <a:r>
              <a:rPr i="1" lang="en-US" sz="3200"/>
              <a:t>car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/>
              <a:t>the boy's cars are different colors</a:t>
            </a:r>
            <a:r>
              <a:rPr lang="en-US"/>
              <a:t> → </a:t>
            </a:r>
            <a:r>
              <a:rPr i="1" lang="en-US"/>
              <a:t>the boy car be different color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Lemmatization: have to find correct dictionary headword form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translation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Spanish </a:t>
            </a:r>
            <a:r>
              <a:rPr lang="en-US">
                <a:solidFill>
                  <a:srgbClr val="A50021"/>
                </a:solidFill>
              </a:rPr>
              <a:t>quiero</a:t>
            </a:r>
            <a:r>
              <a:rPr lang="en-US"/>
              <a:t> (‘I want’), </a:t>
            </a:r>
            <a:r>
              <a:rPr lang="en-US">
                <a:solidFill>
                  <a:srgbClr val="A50021"/>
                </a:solidFill>
              </a:rPr>
              <a:t>quieres</a:t>
            </a:r>
            <a:r>
              <a:rPr lang="en-US"/>
              <a:t> (‘you want’) same lemma as </a:t>
            </a:r>
            <a:r>
              <a:rPr lang="en-US">
                <a:solidFill>
                  <a:srgbClr val="A50021"/>
                </a:solidFill>
              </a:rPr>
              <a:t>querer</a:t>
            </a:r>
            <a:r>
              <a:rPr lang="en-US"/>
              <a:t> ‘want’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Morphology</a:t>
            </a:r>
            <a:endParaRPr/>
          </a:p>
        </p:txBody>
      </p:sp>
      <p:sp>
        <p:nvSpPr>
          <p:cNvPr id="519" name="Google Shape;519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b="1" lang="en-US" sz="3733"/>
              <a:t>Morphemes</a:t>
            </a:r>
            <a:r>
              <a:rPr lang="en-US" sz="3733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The small meaningful units that make up words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b="1" lang="en-US" sz="3200">
                <a:solidFill>
                  <a:srgbClr val="FF0000"/>
                </a:solidFill>
              </a:rPr>
              <a:t>Stems</a:t>
            </a:r>
            <a:r>
              <a:rPr lang="en-US" sz="3200"/>
              <a:t>: The core meaning-bearing units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b="1" lang="en-US" sz="3200">
                <a:solidFill>
                  <a:srgbClr val="FF0000"/>
                </a:solidFill>
              </a:rPr>
              <a:t>Affixes</a:t>
            </a:r>
            <a:r>
              <a:rPr lang="en-US" sz="3200"/>
              <a:t>: Bits and pieces that adhere to stems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Often with grammatical functions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Stemming</a:t>
            </a:r>
            <a:endParaRPr/>
          </a:p>
        </p:txBody>
      </p:sp>
      <p:sp>
        <p:nvSpPr>
          <p:cNvPr id="525" name="Google Shape;525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 terms to their stems in information retrieval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/>
              <a:t>Stemming</a:t>
            </a:r>
            <a:r>
              <a:rPr lang="en-US"/>
              <a:t> is crude chopping of affixes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language dependent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</a:t>
            </a:r>
            <a:r>
              <a:rPr b="1" i="1" lang="en-US"/>
              <a:t>automate(s), automatic, automation</a:t>
            </a:r>
            <a:r>
              <a:rPr lang="en-US"/>
              <a:t> all reduced to </a:t>
            </a:r>
            <a:r>
              <a:rPr b="1" i="1" lang="en-US"/>
              <a:t>automat</a:t>
            </a:r>
            <a:r>
              <a:rPr lang="en-US"/>
              <a:t>.</a:t>
            </a: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1037167" y="167164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508000" y="4432410"/>
            <a:ext cx="4775200" cy="1815882"/>
          </a:xfrm>
          <a:prstGeom prst="rect">
            <a:avLst/>
          </a:prstGeom>
          <a:solidFill>
            <a:schemeClr val="accent1">
              <a:alpha val="49411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 example compressed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and compression are both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accepted as equivalent 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compress</a:t>
            </a: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6667502" y="4572000"/>
            <a:ext cx="4813300" cy="1524000"/>
          </a:xfrm>
          <a:prstGeom prst="rect">
            <a:avLst/>
          </a:prstGeom>
          <a:solidFill>
            <a:schemeClr val="accent1">
              <a:alpha val="49411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for exampl compress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compress ar both accept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as equival to compress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5892800" y="5105402"/>
            <a:ext cx="406400" cy="485775"/>
          </a:xfrm>
          <a:prstGeom prst="rightArrow">
            <a:avLst>
              <a:gd fmla="val 50000" name="adj1"/>
              <a:gd fmla="val 25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dcc967cc0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2800">
                <a:solidFill>
                  <a:srgbClr val="404040"/>
                </a:solidFill>
              </a:rPr>
              <a:t>Compression word in regular expression </a:t>
            </a:r>
            <a:endParaRPr b="1"/>
          </a:p>
        </p:txBody>
      </p:sp>
      <p:sp>
        <p:nvSpPr>
          <p:cNvPr id="536" name="Google Shape;536;g25dcc967cc0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7" name="Google Shape;537;g25dcc967cc0_0_9"/>
          <p:cNvPicPr preferRelativeResize="0"/>
          <p:nvPr/>
        </p:nvPicPr>
        <p:blipFill rotWithShape="1">
          <a:blip r:embed="rId3">
            <a:alphaModFix/>
          </a:blip>
          <a:srcRect b="22405" l="23851" r="24876" t="16935"/>
          <a:stretch/>
        </p:blipFill>
        <p:spPr>
          <a:xfrm>
            <a:off x="1589125" y="1614725"/>
            <a:ext cx="7734926" cy="51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dcc967cc0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4" name="Google Shape;544;g25dcc967cc0_0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45" name="Google Shape;545;g25dcc967cc0_0_17"/>
          <p:cNvPicPr preferRelativeResize="0"/>
          <p:nvPr/>
        </p:nvPicPr>
        <p:blipFill rotWithShape="1">
          <a:blip r:embed="rId3">
            <a:alphaModFix/>
          </a:blip>
          <a:srcRect b="14865" l="23483" r="25430" t="19235"/>
          <a:stretch/>
        </p:blipFill>
        <p:spPr>
          <a:xfrm>
            <a:off x="1313800" y="194875"/>
            <a:ext cx="8243731" cy="5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dcc967cc0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2" name="Google Shape;552;g25dcc967cc0_0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3" name="Google Shape;553;g25dcc967cc0_0_25"/>
          <p:cNvPicPr preferRelativeResize="0"/>
          <p:nvPr/>
        </p:nvPicPr>
        <p:blipFill rotWithShape="1">
          <a:blip r:embed="rId3">
            <a:alphaModFix/>
          </a:blip>
          <a:srcRect b="24695" l="25331" r="25242" t="21206"/>
          <a:stretch/>
        </p:blipFill>
        <p:spPr>
          <a:xfrm>
            <a:off x="1319302" y="365125"/>
            <a:ext cx="9439642" cy="58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dcc967cc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0" name="Google Shape;560;g25dcc967cc0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1" name="Google Shape;561;g25dcc967cc0_0_0"/>
          <p:cNvPicPr preferRelativeResize="0"/>
          <p:nvPr/>
        </p:nvPicPr>
        <p:blipFill rotWithShape="1">
          <a:blip r:embed="rId3">
            <a:alphaModFix/>
          </a:blip>
          <a:srcRect b="17488" l="24771" r="25615" t="17592"/>
          <a:stretch/>
        </p:blipFill>
        <p:spPr>
          <a:xfrm>
            <a:off x="1877175" y="365125"/>
            <a:ext cx="8473526" cy="62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bdb3410e2_0_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38" name="Google Shape;138;g25bdb3410e2_0_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9" name="Google Shape;139;g25bdb3410e2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900" y="762950"/>
            <a:ext cx="7440925" cy="55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dcc967cc0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8" name="Google Shape;568;g25dcc967cc0_0_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9" name="Google Shape;569;g25dcc967cc0_0_33"/>
          <p:cNvPicPr preferRelativeResize="0"/>
          <p:nvPr/>
        </p:nvPicPr>
        <p:blipFill rotWithShape="1">
          <a:blip r:embed="rId3">
            <a:alphaModFix/>
          </a:blip>
          <a:srcRect b="27650" l="24220" r="29669" t="17592"/>
          <a:stretch/>
        </p:blipFill>
        <p:spPr>
          <a:xfrm>
            <a:off x="1404650" y="172375"/>
            <a:ext cx="8482474" cy="56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5dcc967cc0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6" name="Google Shape;576;g25dcc967cc0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7" name="Google Shape;577;g25dcc967cc0_0_42"/>
          <p:cNvPicPr preferRelativeResize="0"/>
          <p:nvPr/>
        </p:nvPicPr>
        <p:blipFill rotWithShape="1">
          <a:blip r:embed="rId3">
            <a:alphaModFix/>
          </a:blip>
          <a:srcRect b="24697" l="24779" r="25611" t="17599"/>
          <a:stretch/>
        </p:blipFill>
        <p:spPr>
          <a:xfrm>
            <a:off x="1379100" y="132750"/>
            <a:ext cx="9237806" cy="60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5dcc967cc0_0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84" name="Google Shape;584;g25dcc967cc0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85" name="Google Shape;585;g25dcc967cc0_0_50"/>
          <p:cNvPicPr preferRelativeResize="0"/>
          <p:nvPr/>
        </p:nvPicPr>
        <p:blipFill rotWithShape="1">
          <a:blip r:embed="rId3">
            <a:alphaModFix/>
          </a:blip>
          <a:srcRect b="26335" l="23299" r="26169" t="19239"/>
          <a:stretch/>
        </p:blipFill>
        <p:spPr>
          <a:xfrm>
            <a:off x="984925" y="487175"/>
            <a:ext cx="9873850" cy="60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5dcc967cc0_0_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92" name="Google Shape;592;g25dcc967cc0_0_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93" name="Google Shape;593;g25dcc967cc0_0_58"/>
          <p:cNvPicPr preferRelativeResize="0"/>
          <p:nvPr/>
        </p:nvPicPr>
        <p:blipFill rotWithShape="1">
          <a:blip r:embed="rId3">
            <a:alphaModFix/>
          </a:blip>
          <a:srcRect b="28962" l="24217" r="28014" t="18252"/>
          <a:stretch/>
        </p:blipFill>
        <p:spPr>
          <a:xfrm>
            <a:off x="1379100" y="273275"/>
            <a:ext cx="10255224" cy="63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5dcc967cc0_0_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00" name="Google Shape;600;g25dcc967cc0_0_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1" name="Google Shape;601;g25dcc967cc0_0_66"/>
          <p:cNvPicPr preferRelativeResize="0"/>
          <p:nvPr/>
        </p:nvPicPr>
        <p:blipFill rotWithShape="1">
          <a:blip r:embed="rId3">
            <a:alphaModFix/>
          </a:blip>
          <a:srcRect b="25354" l="22742" r="25617" t="19237"/>
          <a:stretch/>
        </p:blipFill>
        <p:spPr>
          <a:xfrm>
            <a:off x="947750" y="217350"/>
            <a:ext cx="9065674" cy="54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Porter’s algorithm</a:t>
            </a:r>
            <a:br>
              <a:rPr lang="en-US"/>
            </a:br>
            <a:r>
              <a:rPr lang="en-US"/>
              <a:t>The most common English stemmer</a:t>
            </a:r>
            <a:endParaRPr/>
          </a:p>
        </p:txBody>
      </p:sp>
      <p:sp>
        <p:nvSpPr>
          <p:cNvPr id="607" name="Google Shape;607;p31"/>
          <p:cNvSpPr txBox="1"/>
          <p:nvPr>
            <p:ph idx="1" type="body"/>
          </p:nvPr>
        </p:nvSpPr>
        <p:spPr>
          <a:xfrm>
            <a:off x="-101600" y="1803400"/>
            <a:ext cx="65024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/>
              <a:t>   Step 1a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sses → ss	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caresses → caress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ies  → i	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ponies   → poni</a:t>
            </a:r>
            <a:endParaRPr sz="2133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ss   → ss	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caress   → caress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s    → </a:t>
            </a:r>
            <a:r>
              <a:rPr lang="en-US" sz="2133"/>
              <a:t>ø        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cats      → cat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rPr lang="en-US" sz="2667">
                <a:latin typeface="Calibri"/>
                <a:ea typeface="Calibri"/>
                <a:cs typeface="Calibri"/>
                <a:sym typeface="Calibri"/>
              </a:rPr>
              <a:t>  Step 1b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(*v*)ing → </a:t>
            </a:r>
            <a:r>
              <a:rPr lang="en-US" sz="2133"/>
              <a:t>ø   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walking   → walk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5B5"/>
              </a:buClr>
              <a:buSzPts val="2133"/>
              <a:buNone/>
            </a:pP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              sing      → sing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(*v*)ed  → </a:t>
            </a:r>
            <a:r>
              <a:rPr lang="en-US" sz="2133"/>
              <a:t>ø   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plastered → plaster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…</a:t>
            </a:r>
            <a:endParaRPr/>
          </a:p>
          <a:p>
            <a:pPr indent="-4235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33"/>
              <a:buNone/>
            </a:pPr>
            <a:r>
              <a:t/>
            </a:r>
            <a:endParaRPr sz="2933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5689600" y="1905000"/>
            <a:ext cx="65024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667"/>
              <a:buFont typeface="Times"/>
              <a:buNone/>
            </a:pPr>
            <a:r>
              <a:rPr b="0" i="0" lang="en-US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Step 2 (for long stems)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ational→ ate </a:t>
            </a:r>
            <a:r>
              <a:rPr b="0" i="0" lang="en-US" sz="2133" u="none" cap="none" strike="noStrike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relational→ relate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izer→ ize	 </a:t>
            </a:r>
            <a:r>
              <a:rPr b="0" i="0" lang="en-US" sz="2133" u="none" cap="none" strike="noStrike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digitizer → digitize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ator→ ate	 </a:t>
            </a:r>
            <a:r>
              <a:rPr b="0" i="0" lang="en-US" sz="2133" u="none" cap="none" strike="noStrike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operator  → operate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…</a:t>
            </a:r>
            <a:endParaRPr b="0" i="0" sz="2133" u="none" cap="none" strike="noStrike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C0000"/>
              </a:buClr>
              <a:buSzPts val="2667"/>
              <a:buFont typeface="Times"/>
              <a:buNone/>
            </a:pPr>
            <a:r>
              <a:rPr b="0" i="0" lang="en-US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Step 3 (for longer stems)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al    → </a:t>
            </a: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     </a:t>
            </a:r>
            <a:r>
              <a:rPr b="0" i="0" lang="en-US" sz="2133" u="none" cap="none" strike="noStrike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revival    → reviv</a:t>
            </a:r>
            <a:endParaRPr b="0" i="0" sz="2133" u="none" cap="none" strike="noStrike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able  → </a:t>
            </a: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     </a:t>
            </a:r>
            <a:r>
              <a:rPr b="0" i="0" lang="en-US" sz="2133" u="none" cap="none" strike="noStrike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adjustable → adjust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ate   → ø  </a:t>
            </a:r>
            <a:r>
              <a:rPr b="0" i="0" lang="en-US" sz="2133" u="none" cap="none" strike="noStrike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activate   → activ</a:t>
            </a:r>
            <a:endParaRPr b="0" i="0" sz="2133" u="none" cap="none" strike="noStrike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609585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Times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…</a:t>
            </a:r>
            <a:endParaRPr b="0" i="0" sz="2133" u="none" cap="none" strike="noStrike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56654" lvl="0" marL="342900" marR="0" rtl="0" algn="l">
              <a:lnSpc>
                <a:spcPct val="100000"/>
              </a:lnSpc>
              <a:spcBef>
                <a:spcPts val="587"/>
              </a:spcBef>
              <a:spcAft>
                <a:spcPts val="0"/>
              </a:spcAft>
              <a:buClr>
                <a:srgbClr val="CC0000"/>
              </a:buClr>
              <a:buSzPts val="2933"/>
              <a:buFont typeface="Times"/>
              <a:buNone/>
            </a:pPr>
            <a:r>
              <a:t/>
            </a:r>
            <a:endParaRPr b="0" i="0" sz="2933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Viewing morphology in a corpus</a:t>
            </a:r>
            <a:br>
              <a:rPr lang="en-US"/>
            </a:br>
            <a:r>
              <a:rPr lang="en-US"/>
              <a:t>Why only strip –ing if there is a vowel?</a:t>
            </a:r>
            <a:endParaRPr/>
          </a:p>
        </p:txBody>
      </p:sp>
      <p:sp>
        <p:nvSpPr>
          <p:cNvPr id="614" name="Google Shape;614;p32"/>
          <p:cNvSpPr txBox="1"/>
          <p:nvPr>
            <p:ph idx="1" type="body"/>
          </p:nvPr>
        </p:nvSpPr>
        <p:spPr>
          <a:xfrm>
            <a:off x="1117600" y="3022600"/>
            <a:ext cx="107696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1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733">
                <a:latin typeface="Courier"/>
                <a:ea typeface="Courier"/>
                <a:cs typeface="Courier"/>
                <a:sym typeface="Courier"/>
              </a:rPr>
              <a:t>(*v*)ing → </a:t>
            </a:r>
            <a:r>
              <a:rPr lang="en-US" sz="3733"/>
              <a:t>ø    </a:t>
            </a:r>
            <a:r>
              <a:rPr lang="en-US" sz="37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walking   → walk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5B5"/>
              </a:buClr>
              <a:buSzPct val="100000"/>
              <a:buNone/>
            </a:pPr>
            <a:r>
              <a:rPr lang="en-US" sz="37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              sing      → sing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133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15" name="Google Shape;61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Viewing morphology in a corpus</a:t>
            </a:r>
            <a:br>
              <a:rPr lang="en-US"/>
            </a:br>
            <a:r>
              <a:rPr lang="en-US"/>
              <a:t>Why only strip –ing if there is a vowel?</a:t>
            </a:r>
            <a:endParaRPr/>
          </a:p>
        </p:txBody>
      </p:sp>
      <p:sp>
        <p:nvSpPr>
          <p:cNvPr id="621" name="Google Shape;621;p33"/>
          <p:cNvSpPr txBox="1"/>
          <p:nvPr>
            <p:ph idx="1" type="body"/>
          </p:nvPr>
        </p:nvSpPr>
        <p:spPr>
          <a:xfrm>
            <a:off x="1117600" y="1803400"/>
            <a:ext cx="107696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rPr lang="en-US" sz="2133">
                <a:latin typeface="Courier"/>
                <a:ea typeface="Courier"/>
                <a:cs typeface="Courier"/>
                <a:sym typeface="Courier"/>
              </a:rPr>
              <a:t>(*v*)ing → </a:t>
            </a:r>
            <a:r>
              <a:rPr lang="en-US" sz="2133"/>
              <a:t>ø    </a:t>
            </a: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walking   → walk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5B5"/>
              </a:buClr>
              <a:buSzPts val="2133"/>
              <a:buNone/>
            </a:pPr>
            <a:r>
              <a:rPr lang="en-US" sz="2133">
                <a:solidFill>
                  <a:srgbClr val="2E75B5"/>
                </a:solidFill>
                <a:latin typeface="Courier"/>
                <a:ea typeface="Courier"/>
                <a:cs typeface="Courier"/>
                <a:sym typeface="Courier"/>
              </a:rPr>
              <a:t>              sing      → sing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t/>
            </a:r>
            <a:endParaRPr sz="2133">
              <a:solidFill>
                <a:srgbClr val="2E75B5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22" name="Google Shape;62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3" name="Google Shape;623;p33"/>
          <p:cNvSpPr txBox="1"/>
          <p:nvPr/>
        </p:nvSpPr>
        <p:spPr>
          <a:xfrm>
            <a:off x="48000" y="3022600"/>
            <a:ext cx="12144001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tr -sc "A-Za-z" "\n" &lt; sample.txt | grep "ing$" | sort | uniq -c | sort –nr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rgbClr val="9CC2E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3"/>
              </a:spcBef>
              <a:spcAft>
                <a:spcPts val="0"/>
              </a:spcAft>
              <a:buClr>
                <a:srgbClr val="CC0000"/>
              </a:buClr>
              <a:buSzPts val="1867"/>
              <a:buFont typeface="Times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Time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tr -sc "A-Za-z" "\n" &lt; sample.txt | grep "[aeiou].*ing$" | sort | uniq -c | sort –nr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3"/>
          <p:cNvSpPr txBox="1"/>
          <p:nvPr/>
        </p:nvSpPr>
        <p:spPr>
          <a:xfrm>
            <a:off x="5384800" y="3429000"/>
            <a:ext cx="178927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548 being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6A6A6"/>
                </a:solidFill>
                <a:latin typeface="Courier"/>
                <a:ea typeface="Courier"/>
                <a:cs typeface="Courier"/>
                <a:sym typeface="Courier"/>
              </a:rPr>
              <a:t>541 nothing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6A6A6"/>
                </a:solidFill>
                <a:latin typeface="Courier"/>
                <a:ea typeface="Courier"/>
                <a:cs typeface="Courier"/>
                <a:sym typeface="Courier"/>
              </a:rPr>
              <a:t>152 something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145 coming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6A6A6"/>
                </a:solidFill>
                <a:latin typeface="Courier"/>
                <a:ea typeface="Courier"/>
                <a:cs typeface="Courier"/>
                <a:sym typeface="Courier"/>
              </a:rPr>
              <a:t>130 morning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122 having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120 living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117 loving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116 Being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102 going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2438401" y="3429000"/>
            <a:ext cx="191270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1312 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548 being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CD7C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541 nothing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 388 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 375 bring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 358 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 307 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 152 something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145 coming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5A5A5"/>
                </a:solidFill>
                <a:latin typeface="Courier"/>
                <a:ea typeface="Courier"/>
                <a:cs typeface="Courier"/>
                <a:sym typeface="Courier"/>
              </a:rPr>
              <a:t> 130 morning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Dealing with complex morphology is sometimes necessary</a:t>
            </a:r>
            <a:endParaRPr/>
          </a:p>
        </p:txBody>
      </p:sp>
      <p:sp>
        <p:nvSpPr>
          <p:cNvPr id="632" name="Google Shape;632;p34"/>
          <p:cNvSpPr txBox="1"/>
          <p:nvPr>
            <p:ph idx="1" type="body"/>
          </p:nvPr>
        </p:nvSpPr>
        <p:spPr>
          <a:xfrm>
            <a:off x="406400" y="1803400"/>
            <a:ext cx="115824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1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733"/>
              <a:t>Some languages require complex morpheme segmentation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/>
              <a:t>Turkish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3200">
                <a:solidFill>
                  <a:srgbClr val="FF0000"/>
                </a:solidFill>
              </a:rPr>
              <a:t>Uygarlastiramadiklarimizdanmissinizcasina</a:t>
            </a:r>
            <a:endParaRPr sz="3200">
              <a:solidFill>
                <a:srgbClr val="FF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/>
              <a:t>`(behaving) as if you are among those whom we could not civilize’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3200">
                <a:solidFill>
                  <a:srgbClr val="FF0000"/>
                </a:solidFill>
              </a:rPr>
              <a:t>Uygar </a:t>
            </a:r>
            <a:r>
              <a:rPr lang="en-US" sz="3200"/>
              <a:t>`civilized’ + </a:t>
            </a:r>
            <a:r>
              <a:rPr lang="en-US" sz="3200">
                <a:solidFill>
                  <a:srgbClr val="FF0000"/>
                </a:solidFill>
              </a:rPr>
              <a:t>las </a:t>
            </a:r>
            <a:r>
              <a:rPr lang="en-US" sz="3200"/>
              <a:t>`become’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667"/>
              <a:t>+ </a:t>
            </a:r>
            <a:r>
              <a:rPr lang="en-US" sz="2667">
                <a:solidFill>
                  <a:srgbClr val="FF0000"/>
                </a:solidFill>
              </a:rPr>
              <a:t>tir </a:t>
            </a:r>
            <a:r>
              <a:rPr lang="en-US" sz="2667"/>
              <a:t>`cause’ + </a:t>
            </a:r>
            <a:r>
              <a:rPr lang="en-US" sz="2667">
                <a:solidFill>
                  <a:srgbClr val="FF0000"/>
                </a:solidFill>
              </a:rPr>
              <a:t>ama </a:t>
            </a:r>
            <a:r>
              <a:rPr lang="en-US" sz="2667"/>
              <a:t>`not able’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667"/>
              <a:t>+ </a:t>
            </a:r>
            <a:r>
              <a:rPr lang="en-US" sz="2667">
                <a:solidFill>
                  <a:srgbClr val="FF0000"/>
                </a:solidFill>
              </a:rPr>
              <a:t>dik </a:t>
            </a:r>
            <a:r>
              <a:rPr lang="en-US" sz="2667"/>
              <a:t>`past’ + </a:t>
            </a:r>
            <a:r>
              <a:rPr lang="en-US" sz="2667">
                <a:solidFill>
                  <a:srgbClr val="FF0000"/>
                </a:solidFill>
              </a:rPr>
              <a:t>lar </a:t>
            </a:r>
            <a:r>
              <a:rPr lang="en-US" sz="2667"/>
              <a:t>‘plural’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667"/>
              <a:t>+ </a:t>
            </a:r>
            <a:r>
              <a:rPr lang="en-US" sz="2667">
                <a:solidFill>
                  <a:srgbClr val="FF0000"/>
                </a:solidFill>
              </a:rPr>
              <a:t>imiz </a:t>
            </a:r>
            <a:r>
              <a:rPr lang="en-US" sz="2667"/>
              <a:t>‘p1pl’ + </a:t>
            </a:r>
            <a:r>
              <a:rPr lang="en-US" sz="2667">
                <a:solidFill>
                  <a:srgbClr val="FF0000"/>
                </a:solidFill>
              </a:rPr>
              <a:t>dan </a:t>
            </a:r>
            <a:r>
              <a:rPr lang="en-US" sz="2667"/>
              <a:t>‘abl’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667"/>
              <a:t>+ </a:t>
            </a:r>
            <a:r>
              <a:rPr lang="en-US" sz="2667">
                <a:solidFill>
                  <a:srgbClr val="FF0000"/>
                </a:solidFill>
              </a:rPr>
              <a:t>mis </a:t>
            </a:r>
            <a:r>
              <a:rPr lang="en-US" sz="2667"/>
              <a:t>‘past’ + </a:t>
            </a:r>
            <a:r>
              <a:rPr lang="en-US" sz="2667">
                <a:solidFill>
                  <a:srgbClr val="FF0000"/>
                </a:solidFill>
              </a:rPr>
              <a:t>siniz </a:t>
            </a:r>
            <a:r>
              <a:rPr lang="en-US" sz="2667"/>
              <a:t>‘2pl’ + </a:t>
            </a:r>
            <a:r>
              <a:rPr lang="en-US" sz="2667">
                <a:solidFill>
                  <a:srgbClr val="FF0000"/>
                </a:solidFill>
              </a:rPr>
              <a:t>casina </a:t>
            </a:r>
            <a:r>
              <a:rPr lang="en-US" sz="2667"/>
              <a:t>‘as if’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ee7c81884_0_13"/>
          <p:cNvSpPr txBox="1"/>
          <p:nvPr>
            <p:ph type="ctrTitle"/>
          </p:nvPr>
        </p:nvSpPr>
        <p:spPr>
          <a:xfrm>
            <a:off x="1588861" y="546271"/>
            <a:ext cx="90144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375">
            <a:spAutoFit/>
          </a:bodyPr>
          <a:lstStyle/>
          <a:p>
            <a:pPr indent="-863600" lvl="0" marL="5461000" marR="127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Minimum Edit  Distance</a:t>
            </a:r>
            <a:endParaRPr/>
          </a:p>
        </p:txBody>
      </p:sp>
      <p:sp>
        <p:nvSpPr>
          <p:cNvPr id="638" name="Google Shape;638;g25ee7c81884_0_13"/>
          <p:cNvSpPr txBox="1"/>
          <p:nvPr>
            <p:ph idx="1" type="subTitle"/>
          </p:nvPr>
        </p:nvSpPr>
        <p:spPr>
          <a:xfrm>
            <a:off x="835897" y="3713974"/>
            <a:ext cx="105204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0">
            <a:spAutoFit/>
          </a:bodyPr>
          <a:lstStyle/>
          <a:p>
            <a:pPr indent="-1066800" lvl="0" marL="6362700" marR="127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Definition of Minimum  Edit Distance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bdb3410e2_0_1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46" name="Google Shape;146;g25bdb3410e2_0_1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7" name="Google Shape;147;g25bdb3410e2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125" y="797250"/>
            <a:ext cx="8081000" cy="60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g25ee7c81884_0_18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644" name="Google Shape;644;g25ee7c81884_0_1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5ee7c81884_0_1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g25ee7c81884_0_18"/>
          <p:cNvSpPr txBox="1"/>
          <p:nvPr>
            <p:ph type="title"/>
          </p:nvPr>
        </p:nvSpPr>
        <p:spPr>
          <a:xfrm>
            <a:off x="1933785" y="769517"/>
            <a:ext cx="64431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How similar are two strings?</a:t>
            </a:r>
            <a:endParaRPr/>
          </a:p>
        </p:txBody>
      </p:sp>
      <p:sp>
        <p:nvSpPr>
          <p:cNvPr id="647" name="Google Shape;647;g25ee7c81884_0_18"/>
          <p:cNvSpPr txBox="1"/>
          <p:nvPr/>
        </p:nvSpPr>
        <p:spPr>
          <a:xfrm>
            <a:off x="409785" y="1763968"/>
            <a:ext cx="41673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15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Spell correction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2300" marR="12700" rtl="0" algn="l">
              <a:lnSpc>
                <a:spcPct val="14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user typed “graﬀe”  Which is closest?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graf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graft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grail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giraﬀe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25ee7c81884_0_18"/>
          <p:cNvSpPr txBox="1"/>
          <p:nvPr/>
        </p:nvSpPr>
        <p:spPr>
          <a:xfrm>
            <a:off x="4981787" y="1763968"/>
            <a:ext cx="7043700" cy="3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15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Computational Biology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 two sequences of nucleotides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30300" marR="698500" rtl="0" algn="l">
              <a:lnSpc>
                <a:spcPct val="11875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AGGCTATCACCTGACCTCCAGGCCGATGCCC  TAGCTATCACGACCGCGGTCGATTTGCCCGAC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Resulting alignment: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ctr">
              <a:lnSpc>
                <a:spcPct val="118333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AG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CTATCAC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CT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GACC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CA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CGA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TGCCC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550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AG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CTATCAC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GACC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CGA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i="0" lang="en-US" sz="21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TGCCC</a:t>
            </a:r>
            <a:r>
              <a:rPr b="0" i="0" lang="en-US" sz="21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GAC</a:t>
            </a:r>
            <a:endParaRPr b="0"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9" name="Google Shape;649;g25ee7c81884_0_18"/>
          <p:cNvSpPr txBox="1"/>
          <p:nvPr/>
        </p:nvSpPr>
        <p:spPr>
          <a:xfrm>
            <a:off x="612985" y="5701187"/>
            <a:ext cx="10580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-4508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 for Machine Translation, Information Extraction, Speech Recognition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g25ee7c81884_0_29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655" name="Google Shape;655;g25ee7c81884_0_29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5ee7c81884_0_29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g25ee7c81884_0_29"/>
          <p:cNvSpPr txBox="1"/>
          <p:nvPr>
            <p:ph type="title"/>
          </p:nvPr>
        </p:nvSpPr>
        <p:spPr>
          <a:xfrm>
            <a:off x="1933785" y="769517"/>
            <a:ext cx="297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Edit Distance</a:t>
            </a:r>
            <a:endParaRPr/>
          </a:p>
        </p:txBody>
      </p:sp>
      <p:sp>
        <p:nvSpPr>
          <p:cNvPr id="658" name="Google Shape;658;g25ee7c81884_0_29"/>
          <p:cNvSpPr txBox="1"/>
          <p:nvPr/>
        </p:nvSpPr>
        <p:spPr>
          <a:xfrm>
            <a:off x="511385" y="1761262"/>
            <a:ext cx="84684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70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minimum edit distance between two strings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minimum number of editing operations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Deletion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Substitution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Needed to transform one into the other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g25ee7c81884_0_38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664" name="Google Shape;664;g25ee7c81884_0_3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5ee7c81884_0_3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g25ee7c81884_0_38"/>
          <p:cNvSpPr txBox="1"/>
          <p:nvPr>
            <p:ph type="title"/>
          </p:nvPr>
        </p:nvSpPr>
        <p:spPr>
          <a:xfrm>
            <a:off x="1933785" y="769517"/>
            <a:ext cx="5294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Minimum Edit Distance</a:t>
            </a:r>
            <a:endParaRPr/>
          </a:p>
        </p:txBody>
      </p:sp>
      <p:sp>
        <p:nvSpPr>
          <p:cNvPr id="667" name="Google Shape;667;g25ee7c81884_0_38"/>
          <p:cNvSpPr txBox="1"/>
          <p:nvPr/>
        </p:nvSpPr>
        <p:spPr>
          <a:xfrm>
            <a:off x="511385" y="1845147"/>
            <a:ext cx="587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strings and their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alignment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g25ee7c8188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200" y="2917397"/>
            <a:ext cx="6714242" cy="241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g25ee7c81884_0_48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674" name="Google Shape;674;g25ee7c81884_0_4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5ee7c81884_0_4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6" name="Google Shape;676;g25ee7c81884_0_48"/>
          <p:cNvSpPr txBox="1"/>
          <p:nvPr>
            <p:ph type="title"/>
          </p:nvPr>
        </p:nvSpPr>
        <p:spPr>
          <a:xfrm>
            <a:off x="1933785" y="769517"/>
            <a:ext cx="52944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Minimum Edit Distance</a:t>
            </a:r>
            <a:endParaRPr/>
          </a:p>
        </p:txBody>
      </p:sp>
      <p:sp>
        <p:nvSpPr>
          <p:cNvPr id="677" name="Google Shape;677;g25ee7c81884_0_48"/>
          <p:cNvSpPr txBox="1"/>
          <p:nvPr/>
        </p:nvSpPr>
        <p:spPr>
          <a:xfrm>
            <a:off x="1120985" y="4300837"/>
            <a:ext cx="63432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15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each operation has cost of 1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between these is 5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substitutions cost 2 (Levenshtein)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between them is 8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g25ee7c81884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537" y="1798024"/>
            <a:ext cx="4701087" cy="235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g25ee7c81884_0_58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684" name="Google Shape;684;g25ee7c81884_0_5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5ee7c81884_0_58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g25ee7c81884_0_58"/>
          <p:cNvSpPr txBox="1"/>
          <p:nvPr>
            <p:ph type="title"/>
          </p:nvPr>
        </p:nvSpPr>
        <p:spPr>
          <a:xfrm>
            <a:off x="1933785" y="769517"/>
            <a:ext cx="81813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Alignment in Computational Biology</a:t>
            </a:r>
            <a:endParaRPr/>
          </a:p>
        </p:txBody>
      </p:sp>
      <p:sp>
        <p:nvSpPr>
          <p:cNvPr id="687" name="Google Shape;687;g25ee7c81884_0_58"/>
          <p:cNvSpPr txBox="1"/>
          <p:nvPr/>
        </p:nvSpPr>
        <p:spPr>
          <a:xfrm>
            <a:off x="511385" y="1845147"/>
            <a:ext cx="9972000" cy="4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a sequence of bases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39900" marR="419100" rtl="0" algn="l">
              <a:lnSpc>
                <a:spcPct val="116666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AGGCTATCACCTGACCTCCAGGCCGATGCCC  TAGCTATCACGACCGCGGTCGATTTGCCCGAC</a:t>
            </a:r>
            <a:endParaRPr b="0" i="0" sz="3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alignment: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7100" marR="12700" rtl="0" algn="l">
              <a:lnSpc>
                <a:spcPct val="116666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AG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CTATCAC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CT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GACC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CA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CGA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TGCCC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---  T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AG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CTATCAC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GACC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CGA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i="0" lang="en-US" sz="3200" u="none" cap="none" strike="noStrike">
                <a:solidFill>
                  <a:srgbClr val="000066"/>
                </a:solidFill>
                <a:latin typeface="Courier New"/>
                <a:ea typeface="Courier New"/>
                <a:cs typeface="Courier New"/>
                <a:sym typeface="Courier New"/>
              </a:rPr>
              <a:t>TGCCC</a:t>
            </a:r>
            <a:r>
              <a:rPr b="0" i="0" lang="en-US" sz="3200" u="none" cap="none" strike="noStrike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GAC</a:t>
            </a:r>
            <a:endParaRPr b="0" i="0" sz="3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two sequences, align each letter to a letter or gap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g25ee7c81884_0_67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693" name="Google Shape;693;g25ee7c81884_0_67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5ee7c81884_0_67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g25ee7c81884_0_67"/>
          <p:cNvSpPr txBox="1"/>
          <p:nvPr>
            <p:ph type="title"/>
          </p:nvPr>
        </p:nvSpPr>
        <p:spPr>
          <a:xfrm>
            <a:off x="1933785" y="338249"/>
            <a:ext cx="76464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Other uses of Edit Distance in NLP</a:t>
            </a:r>
            <a:endParaRPr/>
          </a:p>
        </p:txBody>
      </p:sp>
      <p:sp>
        <p:nvSpPr>
          <p:cNvPr id="696" name="Google Shape;696;g25ee7c81884_0_67"/>
          <p:cNvSpPr txBox="1"/>
          <p:nvPr/>
        </p:nvSpPr>
        <p:spPr>
          <a:xfrm>
            <a:off x="325119" y="2048097"/>
            <a:ext cx="9596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Evaluating Machine Translation and speech recognition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5ee7c81884_0_67"/>
          <p:cNvSpPr txBox="1"/>
          <p:nvPr/>
        </p:nvSpPr>
        <p:spPr>
          <a:xfrm>
            <a:off x="325119" y="2520293"/>
            <a:ext cx="3675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Spokesman confirms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Spokesman said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9144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8" name="Google Shape;698;g25ee7c81884_0_67"/>
          <p:cNvSpPr txBox="1"/>
          <p:nvPr/>
        </p:nvSpPr>
        <p:spPr>
          <a:xfrm>
            <a:off x="3966007" y="2960016"/>
            <a:ext cx="3143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 senior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	D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9" name="Google Shape;699;g25ee7c81884_0_67"/>
          <p:cNvSpPr txBox="1"/>
          <p:nvPr/>
        </p:nvSpPr>
        <p:spPr>
          <a:xfrm>
            <a:off x="4697531" y="2520293"/>
            <a:ext cx="7167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senior government adviser was shot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02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adviser was shot dead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0" name="Google Shape;700;g25ee7c81884_0_67"/>
          <p:cNvSpPr txBox="1"/>
          <p:nvPr/>
        </p:nvSpPr>
        <p:spPr>
          <a:xfrm>
            <a:off x="308185" y="3831887"/>
            <a:ext cx="86823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725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Named Entity Extraction and Entity Coreference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IBM Inc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announced today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IBM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profits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Stanford President John Hennessy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announced yesterday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0" i="0" lang="en-US" sz="2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Stanford University President John Hennessy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g25ee7c81884_0_80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06" name="Google Shape;706;g25ee7c81884_0_80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25ee7c81884_0_80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g25ee7c81884_0_80"/>
          <p:cNvSpPr txBox="1"/>
          <p:nvPr>
            <p:ph type="title"/>
          </p:nvPr>
        </p:nvSpPr>
        <p:spPr>
          <a:xfrm>
            <a:off x="1933785" y="769517"/>
            <a:ext cx="78801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How to ﬁnd the Min Edit Distance?</a:t>
            </a:r>
            <a:endParaRPr/>
          </a:p>
        </p:txBody>
      </p:sp>
      <p:sp>
        <p:nvSpPr>
          <p:cNvPr id="709" name="Google Shape;709;g25ee7c81884_0_80"/>
          <p:cNvSpPr txBox="1"/>
          <p:nvPr/>
        </p:nvSpPr>
        <p:spPr>
          <a:xfrm>
            <a:off x="511385" y="1845147"/>
            <a:ext cx="109197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975">
            <a:spAutoFit/>
          </a:bodyPr>
          <a:lstStyle/>
          <a:p>
            <a:pPr indent="-457200" lvl="0" marL="469900" marR="1270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Searching for a path (sequence of edits) from the start string to  the final string: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state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word we’re transforming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Operators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insert, delete, substitute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 state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word we’re trying to get to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Path cost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what we want to minimize: the number of edits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g25ee7c81884_0_80"/>
          <p:cNvSpPr txBox="1"/>
          <p:nvPr/>
        </p:nvSpPr>
        <p:spPr>
          <a:xfrm>
            <a:off x="511385" y="6310035"/>
            <a:ext cx="182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99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1" name="Google Shape;711;g25ee7c81884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4845418"/>
            <a:ext cx="7612446" cy="182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g25ee7c81884_0_91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17" name="Google Shape;717;g25ee7c81884_0_91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5ee7c81884_0_91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g25ee7c81884_0_91"/>
          <p:cNvSpPr txBox="1"/>
          <p:nvPr>
            <p:ph type="title"/>
          </p:nvPr>
        </p:nvSpPr>
        <p:spPr>
          <a:xfrm>
            <a:off x="1933785" y="769517"/>
            <a:ext cx="54711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Minimum Edit as Search</a:t>
            </a:r>
            <a:endParaRPr/>
          </a:p>
        </p:txBody>
      </p:sp>
      <p:sp>
        <p:nvSpPr>
          <p:cNvPr id="720" name="Google Shape;720;g25ee7c81884_0_91"/>
          <p:cNvSpPr txBox="1"/>
          <p:nvPr/>
        </p:nvSpPr>
        <p:spPr>
          <a:xfrm>
            <a:off x="511385" y="1763968"/>
            <a:ext cx="88680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15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the space of all edit sequences is huge!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can’t aﬀord to navigate naïvely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Lots of distinct paths wind up at the same state.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don’t have to keep track of all of them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Just the shortest path to each of those revisted states.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g25ee7c81884_0_91"/>
          <p:cNvSpPr txBox="1"/>
          <p:nvPr/>
        </p:nvSpPr>
        <p:spPr>
          <a:xfrm>
            <a:off x="511385" y="6310035"/>
            <a:ext cx="182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9900"/>
                </a:solidFill>
                <a:latin typeface="Tahoma"/>
                <a:ea typeface="Tahoma"/>
                <a:cs typeface="Tahoma"/>
                <a:sym typeface="Tahoma"/>
              </a:rPr>
              <a:t>9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g25ee7c81884_0_101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27" name="Google Shape;727;g25ee7c81884_0_101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5ee7c81884_0_101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g25ee7c81884_0_101"/>
          <p:cNvSpPr txBox="1"/>
          <p:nvPr>
            <p:ph type="title"/>
          </p:nvPr>
        </p:nvSpPr>
        <p:spPr>
          <a:xfrm>
            <a:off x="1933785" y="769517"/>
            <a:ext cx="5997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Deﬁning Min Edit Distance</a:t>
            </a:r>
            <a:endParaRPr/>
          </a:p>
        </p:txBody>
      </p:sp>
      <p:sp>
        <p:nvSpPr>
          <p:cNvPr id="730" name="Google Shape;730;g25ee7c81884_0_101"/>
          <p:cNvSpPr txBox="1"/>
          <p:nvPr/>
        </p:nvSpPr>
        <p:spPr>
          <a:xfrm>
            <a:off x="511385" y="1743334"/>
            <a:ext cx="10165200" cy="4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475">
            <a:spAutoFit/>
          </a:bodyPr>
          <a:lstStyle/>
          <a:p>
            <a:pPr indent="-4508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700"/>
              <a:buFont typeface="Times New Roman"/>
              <a:buChar char="•"/>
            </a:pP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two strings</a:t>
            </a:r>
            <a:endParaRPr b="0" i="0" sz="3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of length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271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of length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69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700"/>
              <a:buFont typeface="Times New Roman"/>
              <a:buChar char="•"/>
            </a:pP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define D(</a:t>
            </a:r>
            <a:r>
              <a:rPr b="0" i="1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</a:t>
            </a:r>
            <a:r>
              <a:rPr b="0" i="0" lang="en-US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271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edit distance between X[1..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 and Y[1..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8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2900"/>
              <a:buFont typeface="Times New Roman"/>
              <a:buChar char="•"/>
            </a:pPr>
            <a:r>
              <a:rPr b="0" i="0" lang="en-US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i.e., the first </a:t>
            </a:r>
            <a:r>
              <a:rPr b="0" i="1" lang="en-US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characters of X and the first </a:t>
            </a:r>
            <a:r>
              <a:rPr b="0" i="1" lang="en-US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b="0" i="0" lang="en-US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characters of Y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271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edit distance between X and Y is thus D(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n,m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5ee7c81884_0_110"/>
          <p:cNvSpPr txBox="1"/>
          <p:nvPr>
            <p:ph type="ctrTitle"/>
          </p:nvPr>
        </p:nvSpPr>
        <p:spPr>
          <a:xfrm>
            <a:off x="1588861" y="546271"/>
            <a:ext cx="90144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375">
            <a:spAutoFit/>
          </a:bodyPr>
          <a:lstStyle/>
          <a:p>
            <a:pPr indent="-863600" lvl="0" marL="5461000" marR="127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Minimum Edit  Distance</a:t>
            </a:r>
            <a:endParaRPr/>
          </a:p>
        </p:txBody>
      </p:sp>
      <p:sp>
        <p:nvSpPr>
          <p:cNvPr id="736" name="Google Shape;736;g25ee7c81884_0_110"/>
          <p:cNvSpPr txBox="1"/>
          <p:nvPr>
            <p:ph idx="1" type="subTitle"/>
          </p:nvPr>
        </p:nvSpPr>
        <p:spPr>
          <a:xfrm>
            <a:off x="835897" y="3713974"/>
            <a:ext cx="105204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0">
            <a:spAutoFit/>
          </a:bodyPr>
          <a:lstStyle/>
          <a:p>
            <a:pPr indent="-1066800" lvl="0" marL="6362700" marR="127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Definition of Minimum  Edit Distance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cc3197bd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54" name="Google Shape;154;g237cc3197bd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5" name="Google Shape;155;g237cc3197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500" y="1285875"/>
            <a:ext cx="7747175" cy="31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5ee7c81884_0_115"/>
          <p:cNvSpPr txBox="1"/>
          <p:nvPr>
            <p:ph type="ctrTitle"/>
          </p:nvPr>
        </p:nvSpPr>
        <p:spPr>
          <a:xfrm>
            <a:off x="1588861" y="546271"/>
            <a:ext cx="90144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375">
            <a:spAutoFit/>
          </a:bodyPr>
          <a:lstStyle/>
          <a:p>
            <a:pPr indent="-863600" lvl="0" marL="5461000" marR="127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Minimum Edit  Distance</a:t>
            </a:r>
            <a:endParaRPr/>
          </a:p>
        </p:txBody>
      </p:sp>
      <p:sp>
        <p:nvSpPr>
          <p:cNvPr id="742" name="Google Shape;742;g25ee7c81884_0_115"/>
          <p:cNvSpPr txBox="1"/>
          <p:nvPr>
            <p:ph idx="1" type="subTitle"/>
          </p:nvPr>
        </p:nvSpPr>
        <p:spPr>
          <a:xfrm>
            <a:off x="835897" y="3713974"/>
            <a:ext cx="105204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0">
            <a:spAutoFit/>
          </a:bodyPr>
          <a:lstStyle/>
          <a:p>
            <a:pPr indent="-901700" lvl="0" marL="6362700" marR="127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Computing Minimum  Edit Distance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g25ee7c81884_0_120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48" name="Google Shape;748;g25ee7c81884_0_120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5ee7c81884_0_120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g25ee7c81884_0_120"/>
          <p:cNvSpPr txBox="1"/>
          <p:nvPr>
            <p:ph type="title"/>
          </p:nvPr>
        </p:nvSpPr>
        <p:spPr>
          <a:xfrm>
            <a:off x="1933770" y="120075"/>
            <a:ext cx="86142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marR="12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Dynamic Programming for  Minimum Edit Distance</a:t>
            </a:r>
            <a:endParaRPr/>
          </a:p>
        </p:txBody>
      </p:sp>
      <p:sp>
        <p:nvSpPr>
          <p:cNvPr id="751" name="Google Shape;751;g25ee7c81884_0_120"/>
          <p:cNvSpPr txBox="1"/>
          <p:nvPr/>
        </p:nvSpPr>
        <p:spPr>
          <a:xfrm>
            <a:off x="511385" y="1761262"/>
            <a:ext cx="10758300" cy="3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700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Dynamic programming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 tabular computation of D(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n,m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Solving problems by combining solutions to subproblems.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Bottom-­‐up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compute D(i,j) for small 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compute larger D(i,j) based on previously computed smaller values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271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i.e., compute D(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i,j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for all 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 &lt; 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 n) and 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 &lt; j &lt; m)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g25ee7c81884_0_129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57" name="Google Shape;757;g25ee7c81884_0_129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5ee7c81884_0_129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g25ee7c81884_0_129"/>
          <p:cNvSpPr txBox="1"/>
          <p:nvPr>
            <p:ph type="title"/>
          </p:nvPr>
        </p:nvSpPr>
        <p:spPr>
          <a:xfrm>
            <a:off x="1933774" y="769525"/>
            <a:ext cx="9709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Deﬁning Min Edit Distance (Levenshtein)</a:t>
            </a:r>
            <a:endParaRPr/>
          </a:p>
        </p:txBody>
      </p:sp>
      <p:sp>
        <p:nvSpPr>
          <p:cNvPr id="760" name="Google Shape;760;g25ee7c81884_0_129"/>
          <p:cNvSpPr txBox="1"/>
          <p:nvPr/>
        </p:nvSpPr>
        <p:spPr>
          <a:xfrm>
            <a:off x="308185" y="1561018"/>
            <a:ext cx="33639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625">
            <a:spAutoFit/>
          </a:bodyPr>
          <a:lstStyle/>
          <a:p>
            <a:pPr indent="-469900" lvl="0" marL="469900" marR="901700" rtl="0" algn="l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Initialization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D(i,0) = i  D(0,j) = j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0850" lvl="0" marL="469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Recurrence Relation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g25ee7c81884_0_129"/>
          <p:cNvSpPr txBox="1"/>
          <p:nvPr/>
        </p:nvSpPr>
        <p:spPr>
          <a:xfrm>
            <a:off x="917785" y="3413270"/>
            <a:ext cx="31437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 each	i	= 1…M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 each	j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D(i,j)=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2" name="Google Shape;762;g25ee7c81884_0_129"/>
          <p:cNvSpPr txBox="1"/>
          <p:nvPr/>
        </p:nvSpPr>
        <p:spPr>
          <a:xfrm>
            <a:off x="4189495" y="3785344"/>
            <a:ext cx="949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1…N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3" name="Google Shape;763;g25ee7c81884_0_129"/>
          <p:cNvSpPr txBox="1"/>
          <p:nvPr/>
        </p:nvSpPr>
        <p:spPr>
          <a:xfrm>
            <a:off x="4210105" y="4126976"/>
            <a:ext cx="3143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00">
            <a:spAutoFit/>
          </a:bodyPr>
          <a:lstStyle/>
          <a:p>
            <a:pPr indent="0" lvl="0" marL="0" marR="12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D(i-1,j) + 1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	D(i,j-1) + 1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27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D(i-1,j-1) +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4" name="Google Shape;764;g25ee7c81884_0_129"/>
          <p:cNvSpPr txBox="1"/>
          <p:nvPr/>
        </p:nvSpPr>
        <p:spPr>
          <a:xfrm>
            <a:off x="7868057" y="5006423"/>
            <a:ext cx="3143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2; if X(i) ≠ Y(j)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0; if X(i) = Y(j)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5" name="Google Shape;765;g25ee7c81884_0_129"/>
          <p:cNvSpPr txBox="1"/>
          <p:nvPr/>
        </p:nvSpPr>
        <p:spPr>
          <a:xfrm>
            <a:off x="308185" y="5800783"/>
            <a:ext cx="3936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925">
            <a:spAutoFit/>
          </a:bodyPr>
          <a:lstStyle/>
          <a:p>
            <a:pPr indent="-4508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Font typeface="Times New Roman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Termination</a:t>
            </a:r>
            <a:r>
              <a:rPr b="0" i="1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D(N,M) is distance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6" name="Google Shape;766;g25ee7c81884_0_129"/>
          <p:cNvSpPr/>
          <p:nvPr/>
        </p:nvSpPr>
        <p:spPr>
          <a:xfrm>
            <a:off x="4775200" y="4236568"/>
            <a:ext cx="304610" cy="1319975"/>
          </a:xfrm>
          <a:custGeom>
            <a:rect b="b" l="l" r="r" t="t"/>
            <a:pathLst>
              <a:path extrusionOk="0" h="990600" w="228600">
                <a:moveTo>
                  <a:pt x="228599" y="990599"/>
                </a:moveTo>
                <a:lnTo>
                  <a:pt x="184109" y="983860"/>
                </a:lnTo>
                <a:lnTo>
                  <a:pt x="147777" y="965480"/>
                </a:lnTo>
                <a:lnTo>
                  <a:pt x="123282" y="938220"/>
                </a:lnTo>
                <a:lnTo>
                  <a:pt x="114299" y="904837"/>
                </a:lnTo>
                <a:lnTo>
                  <a:pt x="114299" y="581061"/>
                </a:lnTo>
                <a:lnTo>
                  <a:pt x="105317" y="547679"/>
                </a:lnTo>
                <a:lnTo>
                  <a:pt x="80822" y="520418"/>
                </a:lnTo>
                <a:lnTo>
                  <a:pt x="44490" y="502039"/>
                </a:lnTo>
                <a:lnTo>
                  <a:pt x="0" y="495299"/>
                </a:lnTo>
                <a:lnTo>
                  <a:pt x="44490" y="488560"/>
                </a:lnTo>
                <a:lnTo>
                  <a:pt x="80822" y="470180"/>
                </a:lnTo>
                <a:lnTo>
                  <a:pt x="105317" y="442920"/>
                </a:lnTo>
                <a:lnTo>
                  <a:pt x="114299" y="409537"/>
                </a:lnTo>
                <a:lnTo>
                  <a:pt x="114299" y="85762"/>
                </a:lnTo>
                <a:lnTo>
                  <a:pt x="123282" y="52379"/>
                </a:lnTo>
                <a:lnTo>
                  <a:pt x="147777" y="25119"/>
                </a:lnTo>
                <a:lnTo>
                  <a:pt x="184109" y="6739"/>
                </a:lnTo>
                <a:lnTo>
                  <a:pt x="228599" y="0"/>
                </a:lnTo>
              </a:path>
            </a:pathLst>
          </a:custGeom>
          <a:noFill/>
          <a:ln cap="flat" cmpd="sng" w="25375">
            <a:solidFill>
              <a:srgbClr val="0112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25ee7c81884_0_129"/>
          <p:cNvSpPr/>
          <p:nvPr/>
        </p:nvSpPr>
        <p:spPr>
          <a:xfrm>
            <a:off x="8331197" y="5048366"/>
            <a:ext cx="101537" cy="888444"/>
          </a:xfrm>
          <a:custGeom>
            <a:rect b="b" l="l" r="r" t="t"/>
            <a:pathLst>
              <a:path extrusionOk="0" h="666750" w="76200">
                <a:moveTo>
                  <a:pt x="76199" y="666749"/>
                </a:moveTo>
                <a:lnTo>
                  <a:pt x="61369" y="664504"/>
                </a:lnTo>
                <a:lnTo>
                  <a:pt x="49259" y="658381"/>
                </a:lnTo>
                <a:lnTo>
                  <a:pt x="41094" y="649299"/>
                </a:lnTo>
                <a:lnTo>
                  <a:pt x="38099" y="638178"/>
                </a:lnTo>
                <a:lnTo>
                  <a:pt x="38099" y="361945"/>
                </a:lnTo>
                <a:lnTo>
                  <a:pt x="35105" y="350824"/>
                </a:lnTo>
                <a:lnTo>
                  <a:pt x="26940" y="341743"/>
                </a:lnTo>
                <a:lnTo>
                  <a:pt x="14830" y="335620"/>
                </a:lnTo>
                <a:lnTo>
                  <a:pt x="0" y="333374"/>
                </a:lnTo>
                <a:lnTo>
                  <a:pt x="14830" y="331129"/>
                </a:lnTo>
                <a:lnTo>
                  <a:pt x="26940" y="325006"/>
                </a:lnTo>
                <a:lnTo>
                  <a:pt x="35105" y="315925"/>
                </a:lnTo>
                <a:lnTo>
                  <a:pt x="38099" y="304803"/>
                </a:lnTo>
                <a:lnTo>
                  <a:pt x="38099" y="28570"/>
                </a:lnTo>
                <a:lnTo>
                  <a:pt x="41094" y="17449"/>
                </a:lnTo>
                <a:lnTo>
                  <a:pt x="49259" y="8368"/>
                </a:lnTo>
                <a:lnTo>
                  <a:pt x="61369" y="2245"/>
                </a:lnTo>
                <a:lnTo>
                  <a:pt x="76199" y="0"/>
                </a:lnTo>
              </a:path>
            </a:pathLst>
          </a:custGeom>
          <a:noFill/>
          <a:ln cap="flat" cmpd="sng" w="25375">
            <a:solidFill>
              <a:srgbClr val="0112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g25ee7c81884_0_145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73" name="Google Shape;773;g25ee7c81884_0_145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5ee7c81884_0_145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75" name="Google Shape;775;g25ee7c81884_0_145"/>
          <p:cNvGraphicFramePr/>
          <p:nvPr/>
        </p:nvGraphicFramePr>
        <p:xfrm>
          <a:off x="1403349" y="1623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{F43C70C0-93A2-4CEC-BF43-C196418BA64E}</a:tableStyleId>
              </a:tblPr>
              <a:tblGrid>
                <a:gridCol w="840725"/>
                <a:gridCol w="840725"/>
                <a:gridCol w="840725"/>
                <a:gridCol w="840725"/>
                <a:gridCol w="840725"/>
                <a:gridCol w="842425"/>
                <a:gridCol w="839900"/>
                <a:gridCol w="839900"/>
                <a:gridCol w="839900"/>
                <a:gridCol w="839900"/>
                <a:gridCol w="839900"/>
              </a:tblGrid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6" name="Google Shape;776;g25ee7c81884_0_145"/>
          <p:cNvSpPr txBox="1"/>
          <p:nvPr>
            <p:ph type="title"/>
          </p:nvPr>
        </p:nvSpPr>
        <p:spPr>
          <a:xfrm>
            <a:off x="1933785" y="769517"/>
            <a:ext cx="5274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Edit Distance Table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1" name="Google Shape;781;g25ee7c81884_0_154"/>
          <p:cNvGraphicFramePr/>
          <p:nvPr/>
        </p:nvGraphicFramePr>
        <p:xfrm>
          <a:off x="1301749" y="13508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{F43C70C0-93A2-4CEC-BF43-C196418BA64E}</a:tableStyleId>
              </a:tblPr>
              <a:tblGrid>
                <a:gridCol w="840725"/>
                <a:gridCol w="840725"/>
                <a:gridCol w="840725"/>
                <a:gridCol w="840725"/>
                <a:gridCol w="840725"/>
                <a:gridCol w="842425"/>
                <a:gridCol w="839900"/>
                <a:gridCol w="839900"/>
                <a:gridCol w="839900"/>
                <a:gridCol w="839900"/>
                <a:gridCol w="839900"/>
              </a:tblGrid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82" name="Google Shape;782;g25ee7c81884_0_154"/>
          <p:cNvGrpSpPr/>
          <p:nvPr/>
        </p:nvGrpSpPr>
        <p:grpSpPr>
          <a:xfrm>
            <a:off x="3347307" y="4109758"/>
            <a:ext cx="615047" cy="1294444"/>
            <a:chOff x="2510543" y="3086099"/>
            <a:chExt cx="461297" cy="972024"/>
          </a:xfrm>
        </p:grpSpPr>
        <p:sp>
          <p:nvSpPr>
            <p:cNvPr id="783" name="Google Shape;783;g25ee7c81884_0_154"/>
            <p:cNvSpPr/>
            <p:nvPr/>
          </p:nvSpPr>
          <p:spPr>
            <a:xfrm>
              <a:off x="2536230" y="3086099"/>
              <a:ext cx="435610" cy="925829"/>
            </a:xfrm>
            <a:custGeom>
              <a:rect b="b" l="l" r="r" t="t"/>
              <a:pathLst>
                <a:path extrusionOk="0" h="925829" w="435610">
                  <a:moveTo>
                    <a:pt x="435569" y="0"/>
                  </a:moveTo>
                  <a:lnTo>
                    <a:pt x="0" y="925584"/>
                  </a:lnTo>
                </a:path>
              </a:pathLst>
            </a:custGeom>
            <a:noFill/>
            <a:ln cap="flat" cmpd="sng" w="50775">
              <a:solidFill>
                <a:srgbClr val="B619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5ee7c81884_0_154"/>
            <p:cNvSpPr/>
            <p:nvPr/>
          </p:nvSpPr>
          <p:spPr>
            <a:xfrm>
              <a:off x="2510543" y="3887309"/>
              <a:ext cx="138430" cy="170814"/>
            </a:xfrm>
            <a:custGeom>
              <a:rect b="b" l="l" r="r" t="t"/>
              <a:pathLst>
                <a:path extrusionOk="0" h="170814" w="138430">
                  <a:moveTo>
                    <a:pt x="0" y="0"/>
                  </a:moveTo>
                  <a:lnTo>
                    <a:pt x="4056" y="170340"/>
                  </a:lnTo>
                  <a:lnTo>
                    <a:pt x="137895" y="64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19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5" name="Google Shape;785;g25ee7c81884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207074"/>
            <a:ext cx="5702187" cy="168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25ee7c81884_0_154"/>
          <p:cNvSpPr txBox="1"/>
          <p:nvPr>
            <p:ph type="title"/>
          </p:nvPr>
        </p:nvSpPr>
        <p:spPr>
          <a:xfrm>
            <a:off x="1933785" y="551345"/>
            <a:ext cx="5274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Edit Distance Table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g25ee7c81884_0_164"/>
          <p:cNvGrpSpPr/>
          <p:nvPr/>
        </p:nvGrpSpPr>
        <p:grpSpPr>
          <a:xfrm>
            <a:off x="-3" y="0"/>
            <a:ext cx="60958" cy="6849599"/>
            <a:chOff x="-2" y="0"/>
            <a:chExt cx="45720" cy="5143500"/>
          </a:xfrm>
        </p:grpSpPr>
        <p:sp>
          <p:nvSpPr>
            <p:cNvPr id="792" name="Google Shape;792;g25ee7c81884_0_164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19" y="51435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B5190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5ee7c81884_0_164"/>
            <p:cNvSpPr/>
            <p:nvPr/>
          </p:nvSpPr>
          <p:spPr>
            <a:xfrm>
              <a:off x="-2" y="0"/>
              <a:ext cx="45720" cy="5143500"/>
            </a:xfrm>
            <a:custGeom>
              <a:rect b="b" l="l" r="r" t="t"/>
              <a:pathLst>
                <a:path extrusionOk="0" h="5143500" w="45720">
                  <a:moveTo>
                    <a:pt x="45719" y="0"/>
                  </a:moveTo>
                  <a:lnTo>
                    <a:pt x="45719" y="5143499"/>
                  </a:lnTo>
                  <a:lnTo>
                    <a:pt x="0" y="514349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518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94" name="Google Shape;794;g25ee7c81884_0_164"/>
          <p:cNvGraphicFramePr/>
          <p:nvPr/>
        </p:nvGraphicFramePr>
        <p:xfrm>
          <a:off x="1403349" y="1623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{F43C70C0-93A2-4CEC-BF43-C196418BA64E}</a:tableStyleId>
              </a:tblPr>
              <a:tblGrid>
                <a:gridCol w="840725"/>
                <a:gridCol w="840725"/>
                <a:gridCol w="840725"/>
                <a:gridCol w="840725"/>
                <a:gridCol w="840725"/>
                <a:gridCol w="842425"/>
                <a:gridCol w="839900"/>
                <a:gridCol w="839900"/>
                <a:gridCol w="839900"/>
                <a:gridCol w="839900"/>
                <a:gridCol w="839900"/>
              </a:tblGrid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5" name="Google Shape;795;g25ee7c81884_0_164"/>
          <p:cNvSpPr txBox="1"/>
          <p:nvPr>
            <p:ph type="title"/>
          </p:nvPr>
        </p:nvSpPr>
        <p:spPr>
          <a:xfrm>
            <a:off x="1933785" y="642673"/>
            <a:ext cx="297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Edit Distance</a:t>
            </a:r>
            <a:endParaRPr/>
          </a:p>
        </p:txBody>
      </p:sp>
      <p:pic>
        <p:nvPicPr>
          <p:cNvPr id="796" name="Google Shape;796;g25ee7c81884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1204" y="150793"/>
            <a:ext cx="4949144" cy="133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1" name="Google Shape;801;g25ee7c81884_0_174"/>
          <p:cNvGraphicFramePr/>
          <p:nvPr/>
        </p:nvGraphicFramePr>
        <p:xfrm>
          <a:off x="1606549" y="17821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{F43C70C0-93A2-4CEC-BF43-C196418BA64E}</a:tableStyleId>
              </a:tblPr>
              <a:tblGrid>
                <a:gridCol w="840725"/>
                <a:gridCol w="840725"/>
                <a:gridCol w="840725"/>
                <a:gridCol w="840725"/>
                <a:gridCol w="840725"/>
                <a:gridCol w="842425"/>
                <a:gridCol w="839900"/>
                <a:gridCol w="839900"/>
                <a:gridCol w="839900"/>
                <a:gridCol w="839900"/>
                <a:gridCol w="839900"/>
              </a:tblGrid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90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2584BB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400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 sz="2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6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2" name="Google Shape;802;g25ee7c81884_0_174"/>
          <p:cNvSpPr txBox="1"/>
          <p:nvPr>
            <p:ph type="title"/>
          </p:nvPr>
        </p:nvSpPr>
        <p:spPr>
          <a:xfrm>
            <a:off x="1933785" y="551345"/>
            <a:ext cx="5274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Edit Distance Table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5"/>
          <p:cNvSpPr txBox="1"/>
          <p:nvPr>
            <p:ph idx="1" type="subTitle"/>
          </p:nvPr>
        </p:nvSpPr>
        <p:spPr>
          <a:xfrm>
            <a:off x="3180522" y="2186609"/>
            <a:ext cx="5689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A500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0021"/>
              </a:buClr>
              <a:buSzPts val="4267"/>
              <a:buNone/>
            </a:pPr>
            <a:r>
              <a:rPr lang="en-US" sz="4267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Sentence Segmentation and Decision Trees</a:t>
            </a:r>
            <a:endParaRPr sz="42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Sentence Segmentation</a:t>
            </a:r>
            <a:endParaRPr/>
          </a:p>
        </p:txBody>
      </p:sp>
      <p:sp>
        <p:nvSpPr>
          <p:cNvPr id="815" name="Google Shape;815;p36"/>
          <p:cNvSpPr txBox="1"/>
          <p:nvPr>
            <p:ph idx="1" type="body"/>
          </p:nvPr>
        </p:nvSpPr>
        <p:spPr>
          <a:xfrm>
            <a:off x="406400" y="1803400"/>
            <a:ext cx="11379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!, ? are relatively unambiguous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Period “.” is quite ambiguous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Sentence boundary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Abbreviations like Inc. or Dr.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Numbers like .02% or 4.3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binary classifier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Looks at a “.”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Decides EndOfSentence/NotEndOfSentence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Classifiers: hand-written rules, regular expressions, or machine-learning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7"/>
          <p:cNvSpPr txBox="1"/>
          <p:nvPr>
            <p:ph type="title"/>
          </p:nvPr>
        </p:nvSpPr>
        <p:spPr>
          <a:xfrm>
            <a:off x="1930400" y="177800"/>
            <a:ext cx="965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Determining if a word is end-of-sentence: a Decision Tree</a:t>
            </a:r>
            <a:endParaRPr/>
          </a:p>
        </p:txBody>
      </p:sp>
      <p:pic>
        <p:nvPicPr>
          <p:cNvPr descr="periodDT" id="822" name="Google Shape;8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0" y="1498600"/>
            <a:ext cx="5994749" cy="494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idx="1" type="subTitle"/>
          </p:nvPr>
        </p:nvSpPr>
        <p:spPr>
          <a:xfrm>
            <a:off x="1378228" y="2568368"/>
            <a:ext cx="9144000" cy="744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001D"/>
              </a:buClr>
              <a:buSzPts val="4800"/>
              <a:buFont typeface="Times"/>
              <a:buNone/>
            </a:pPr>
            <a:r>
              <a:rPr lang="en-US" sz="4800">
                <a:solidFill>
                  <a:srgbClr val="A4001D"/>
                </a:solidFill>
                <a:latin typeface="Calibri"/>
                <a:ea typeface="Calibri"/>
                <a:cs typeface="Calibri"/>
                <a:sym typeface="Calibri"/>
              </a:rPr>
              <a:t>Regular Expressions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sophisticated decision tree features</a:t>
            </a:r>
            <a:endParaRPr/>
          </a:p>
        </p:txBody>
      </p:sp>
      <p:sp>
        <p:nvSpPr>
          <p:cNvPr id="829" name="Google Shape;829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Case of word with “.”: Upper, Lower, Cap, Number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Case of word after “.”: Upper, Lower, Cap, Number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r>
              <a:t/>
            </a:r>
            <a:endParaRPr sz="3733"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Numeric features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Length of word with “.”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Probability(word with “.” occurs at end-of-s)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Probability(word after “.” occurs at beginning-of-s)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Implementing Decision Trees</a:t>
            </a:r>
            <a:endParaRPr/>
          </a:p>
        </p:txBody>
      </p:sp>
      <p:sp>
        <p:nvSpPr>
          <p:cNvPr id="835" name="Google Shape;835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decision tree is just an if-then-else statement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interesting research is choosing the features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Setting up the structure is often too hard to do by hand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Hand-building only possible for very simple features, domains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For numeric features, it’s too hard to pick each threshold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Instead, structure usually learned by machine learning from a training corpus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Decision Trees and other classifiers</a:t>
            </a:r>
            <a:endParaRPr/>
          </a:p>
        </p:txBody>
      </p:sp>
      <p:sp>
        <p:nvSpPr>
          <p:cNvPr id="841" name="Google Shape;84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We can think of the questions in a decision tree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r>
              <a:rPr lang="en-US" sz="3733"/>
              <a:t>as features that could be exploited by any kind of classifier: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Logistic 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SVM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Neural Nets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etc.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1"/>
          <p:cNvSpPr txBox="1"/>
          <p:nvPr>
            <p:ph idx="1" type="subTitle"/>
          </p:nvPr>
        </p:nvSpPr>
        <p:spPr>
          <a:xfrm>
            <a:off x="2097151" y="2700700"/>
            <a:ext cx="7997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A500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0021"/>
              </a:buClr>
              <a:buSzPts val="4267"/>
              <a:buNone/>
            </a:pPr>
            <a:r>
              <a:rPr lang="en-US" sz="4267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Part-of-speech (POS) tagging</a:t>
            </a:r>
            <a:endParaRPr sz="426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/>
          <p:nvPr/>
        </p:nvSpPr>
        <p:spPr>
          <a:xfrm>
            <a:off x="406400" y="381000"/>
            <a:ext cx="11277600" cy="3048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2"/>
          <p:cNvSpPr/>
          <p:nvPr/>
        </p:nvSpPr>
        <p:spPr>
          <a:xfrm>
            <a:off x="406400" y="3632200"/>
            <a:ext cx="11277600" cy="3048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2"/>
          <p:cNvSpPr txBox="1"/>
          <p:nvPr/>
        </p:nvSpPr>
        <p:spPr>
          <a:xfrm>
            <a:off x="406400" y="381001"/>
            <a:ext cx="4368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class (lexical)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406400" y="3632201"/>
            <a:ext cx="487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class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2"/>
          <p:cNvSpPr/>
          <p:nvPr/>
        </p:nvSpPr>
        <p:spPr>
          <a:xfrm>
            <a:off x="508000" y="889000"/>
            <a:ext cx="3556000" cy="2438400"/>
          </a:xfrm>
          <a:prstGeom prst="rect">
            <a:avLst/>
          </a:prstGeom>
          <a:solidFill>
            <a:srgbClr val="FBE4D4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2"/>
          <p:cNvSpPr txBox="1"/>
          <p:nvPr/>
        </p:nvSpPr>
        <p:spPr>
          <a:xfrm>
            <a:off x="508000" y="908052"/>
            <a:ext cx="193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2"/>
          <p:cNvSpPr/>
          <p:nvPr/>
        </p:nvSpPr>
        <p:spPr>
          <a:xfrm>
            <a:off x="4165600" y="889000"/>
            <a:ext cx="2133600" cy="47752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2"/>
          <p:cNvSpPr txBox="1"/>
          <p:nvPr/>
        </p:nvSpPr>
        <p:spPr>
          <a:xfrm>
            <a:off x="4165600" y="908052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2"/>
          <p:cNvSpPr/>
          <p:nvPr/>
        </p:nvSpPr>
        <p:spPr>
          <a:xfrm>
            <a:off x="609600" y="1498600"/>
            <a:ext cx="1625600" cy="162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2"/>
          <p:cNvSpPr txBox="1"/>
          <p:nvPr/>
        </p:nvSpPr>
        <p:spPr>
          <a:xfrm>
            <a:off x="609600" y="1517651"/>
            <a:ext cx="142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2"/>
          <p:cNvSpPr/>
          <p:nvPr/>
        </p:nvSpPr>
        <p:spPr>
          <a:xfrm>
            <a:off x="2336800" y="1498600"/>
            <a:ext cx="1625600" cy="162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2"/>
          <p:cNvSpPr txBox="1"/>
          <p:nvPr/>
        </p:nvSpPr>
        <p:spPr>
          <a:xfrm>
            <a:off x="2336800" y="1517651"/>
            <a:ext cx="1828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2"/>
          <p:cNvSpPr/>
          <p:nvPr/>
        </p:nvSpPr>
        <p:spPr>
          <a:xfrm>
            <a:off x="4368800" y="3835400"/>
            <a:ext cx="1625600" cy="162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2"/>
          <p:cNvSpPr txBox="1"/>
          <p:nvPr/>
        </p:nvSpPr>
        <p:spPr>
          <a:xfrm>
            <a:off x="4368800" y="3854451"/>
            <a:ext cx="142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2"/>
          <p:cNvSpPr/>
          <p:nvPr/>
        </p:nvSpPr>
        <p:spPr>
          <a:xfrm>
            <a:off x="4368800" y="1498600"/>
            <a:ext cx="1625600" cy="162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2"/>
          <p:cNvSpPr txBox="1"/>
          <p:nvPr/>
        </p:nvSpPr>
        <p:spPr>
          <a:xfrm>
            <a:off x="4368800" y="1517652"/>
            <a:ext cx="142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2"/>
          <p:cNvSpPr/>
          <p:nvPr/>
        </p:nvSpPr>
        <p:spPr>
          <a:xfrm>
            <a:off x="6502400" y="889000"/>
            <a:ext cx="4165600" cy="609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2"/>
          <p:cNvSpPr txBox="1"/>
          <p:nvPr/>
        </p:nvSpPr>
        <p:spPr>
          <a:xfrm>
            <a:off x="6502400" y="908052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2"/>
          <p:cNvSpPr/>
          <p:nvPr/>
        </p:nvSpPr>
        <p:spPr>
          <a:xfrm>
            <a:off x="6502400" y="1600200"/>
            <a:ext cx="4165600" cy="609600"/>
          </a:xfrm>
          <a:prstGeom prst="rect">
            <a:avLst/>
          </a:prstGeom>
          <a:solidFill>
            <a:srgbClr val="E1EFD8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2"/>
          <p:cNvSpPr txBox="1"/>
          <p:nvPr/>
        </p:nvSpPr>
        <p:spPr>
          <a:xfrm>
            <a:off x="6502400" y="1619252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Adverbs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2"/>
          <p:cNvSpPr/>
          <p:nvPr/>
        </p:nvSpPr>
        <p:spPr>
          <a:xfrm>
            <a:off x="6502400" y="4343400"/>
            <a:ext cx="3149600" cy="609600"/>
          </a:xfrm>
          <a:prstGeom prst="rect">
            <a:avLst/>
          </a:prstGeom>
          <a:solidFill>
            <a:srgbClr val="D5DBE5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2"/>
          <p:cNvSpPr txBox="1"/>
          <p:nvPr/>
        </p:nvSpPr>
        <p:spPr>
          <a:xfrm>
            <a:off x="6502400" y="4362451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Prepositions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2"/>
          <p:cNvSpPr/>
          <p:nvPr/>
        </p:nvSpPr>
        <p:spPr>
          <a:xfrm>
            <a:off x="6502400" y="5054600"/>
            <a:ext cx="3149600" cy="609600"/>
          </a:xfrm>
          <a:prstGeom prst="rect">
            <a:avLst/>
          </a:prstGeom>
          <a:solidFill>
            <a:srgbClr val="D5DBE5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2"/>
          <p:cNvSpPr txBox="1"/>
          <p:nvPr/>
        </p:nvSpPr>
        <p:spPr>
          <a:xfrm>
            <a:off x="6502400" y="5073652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2"/>
          <p:cNvSpPr/>
          <p:nvPr/>
        </p:nvSpPr>
        <p:spPr>
          <a:xfrm>
            <a:off x="609600" y="4343400"/>
            <a:ext cx="3149600" cy="6096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2"/>
          <p:cNvSpPr txBox="1"/>
          <p:nvPr/>
        </p:nvSpPr>
        <p:spPr>
          <a:xfrm>
            <a:off x="609600" y="4362451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2"/>
          <p:cNvSpPr/>
          <p:nvPr/>
        </p:nvSpPr>
        <p:spPr>
          <a:xfrm>
            <a:off x="609600" y="5054600"/>
            <a:ext cx="3149600" cy="6096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2"/>
          <p:cNvSpPr txBox="1"/>
          <p:nvPr/>
        </p:nvSpPr>
        <p:spPr>
          <a:xfrm>
            <a:off x="609600" y="5073651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2"/>
          <p:cNvSpPr/>
          <p:nvPr/>
        </p:nvSpPr>
        <p:spPr>
          <a:xfrm>
            <a:off x="609600" y="5765800"/>
            <a:ext cx="3149600" cy="6096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2"/>
          <p:cNvSpPr txBox="1"/>
          <p:nvPr/>
        </p:nvSpPr>
        <p:spPr>
          <a:xfrm>
            <a:off x="609600" y="5784852"/>
            <a:ext cx="2336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Pronouns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2"/>
          <p:cNvSpPr txBox="1"/>
          <p:nvPr/>
        </p:nvSpPr>
        <p:spPr>
          <a:xfrm>
            <a:off x="9042400" y="2616201"/>
            <a:ext cx="193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… more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2"/>
          <p:cNvSpPr txBox="1"/>
          <p:nvPr/>
        </p:nvSpPr>
        <p:spPr>
          <a:xfrm>
            <a:off x="9956800" y="5054601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… more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2"/>
          <p:cNvSpPr txBox="1"/>
          <p:nvPr/>
        </p:nvSpPr>
        <p:spPr>
          <a:xfrm>
            <a:off x="711200" y="2080684"/>
            <a:ext cx="1422400" cy="81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IBM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Italy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2"/>
          <p:cNvSpPr txBox="1"/>
          <p:nvPr/>
        </p:nvSpPr>
        <p:spPr>
          <a:xfrm>
            <a:off x="2438400" y="2080685"/>
            <a:ext cx="1422400" cy="81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cat / cats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2"/>
          <p:cNvSpPr txBox="1"/>
          <p:nvPr/>
        </p:nvSpPr>
        <p:spPr>
          <a:xfrm>
            <a:off x="4470400" y="2108201"/>
            <a:ext cx="1524000" cy="81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registered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2"/>
          <p:cNvSpPr txBox="1"/>
          <p:nvPr/>
        </p:nvSpPr>
        <p:spPr>
          <a:xfrm>
            <a:off x="4470400" y="4417484"/>
            <a:ext cx="1524000" cy="81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2"/>
          <p:cNvSpPr txBox="1"/>
          <p:nvPr/>
        </p:nvSpPr>
        <p:spPr>
          <a:xfrm>
            <a:off x="8229600" y="948268"/>
            <a:ext cx="26416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old   older   oldest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2"/>
          <p:cNvSpPr txBox="1"/>
          <p:nvPr/>
        </p:nvSpPr>
        <p:spPr>
          <a:xfrm>
            <a:off x="8229600" y="1659467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slowly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2"/>
          <p:cNvSpPr txBox="1"/>
          <p:nvPr/>
        </p:nvSpPr>
        <p:spPr>
          <a:xfrm>
            <a:off x="8432800" y="4402667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 with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2"/>
          <p:cNvSpPr txBox="1"/>
          <p:nvPr/>
        </p:nvSpPr>
        <p:spPr>
          <a:xfrm>
            <a:off x="8432800" y="5113867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off  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2"/>
          <p:cNvSpPr txBox="1"/>
          <p:nvPr/>
        </p:nvSpPr>
        <p:spPr>
          <a:xfrm>
            <a:off x="2336800" y="4402668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some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2"/>
          <p:cNvSpPr txBox="1"/>
          <p:nvPr/>
        </p:nvSpPr>
        <p:spPr>
          <a:xfrm>
            <a:off x="2540000" y="5113867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2"/>
          <p:cNvSpPr txBox="1"/>
          <p:nvPr/>
        </p:nvSpPr>
        <p:spPr>
          <a:xfrm>
            <a:off x="2540000" y="5825067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he 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2"/>
          <p:cNvSpPr/>
          <p:nvPr/>
        </p:nvSpPr>
        <p:spPr>
          <a:xfrm>
            <a:off x="6502400" y="2514600"/>
            <a:ext cx="1625600" cy="1625600"/>
          </a:xfrm>
          <a:prstGeom prst="rect">
            <a:avLst/>
          </a:prstGeom>
          <a:solidFill>
            <a:srgbClr val="EDC8DE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2"/>
          <p:cNvSpPr txBox="1"/>
          <p:nvPr/>
        </p:nvSpPr>
        <p:spPr>
          <a:xfrm>
            <a:off x="6502400" y="2533651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2"/>
          <p:cNvSpPr txBox="1"/>
          <p:nvPr/>
        </p:nvSpPr>
        <p:spPr>
          <a:xfrm>
            <a:off x="6604000" y="3096685"/>
            <a:ext cx="1524000" cy="81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122,312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one fifth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2"/>
          <p:cNvSpPr/>
          <p:nvPr/>
        </p:nvSpPr>
        <p:spPr>
          <a:xfrm>
            <a:off x="6502400" y="5765800"/>
            <a:ext cx="3149600" cy="609600"/>
          </a:xfrm>
          <a:prstGeom prst="rect">
            <a:avLst/>
          </a:prstGeom>
          <a:solidFill>
            <a:srgbClr val="D5DBE5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Interjections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2"/>
          <p:cNvSpPr txBox="1"/>
          <p:nvPr/>
        </p:nvSpPr>
        <p:spPr>
          <a:xfrm>
            <a:off x="8432800" y="5867400"/>
            <a:ext cx="1524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  Eh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 Tagging</a:t>
            </a:r>
            <a:endParaRPr/>
          </a:p>
        </p:txBody>
      </p:sp>
      <p:sp>
        <p:nvSpPr>
          <p:cNvPr id="906" name="Google Shape;906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Words often have more than one POS: </a:t>
            </a:r>
            <a:r>
              <a:rPr i="1" lang="en-US"/>
              <a:t>back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The </a:t>
            </a:r>
            <a:r>
              <a:rPr i="1" lang="en-US" u="sng">
                <a:solidFill>
                  <a:schemeClr val="accent2"/>
                </a:solidFill>
              </a:rPr>
              <a:t>back</a:t>
            </a:r>
            <a:r>
              <a:rPr lang="en-US">
                <a:solidFill>
                  <a:schemeClr val="accent2"/>
                </a:solidFill>
              </a:rPr>
              <a:t> door</a:t>
            </a:r>
            <a:r>
              <a:rPr lang="en-US"/>
              <a:t> = JJ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On my </a:t>
            </a:r>
            <a:r>
              <a:rPr i="1" lang="en-US" u="sng">
                <a:solidFill>
                  <a:schemeClr val="accent2"/>
                </a:solidFill>
              </a:rPr>
              <a:t>back</a:t>
            </a:r>
            <a:r>
              <a:rPr lang="en-US"/>
              <a:t> = NN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Win the voters </a:t>
            </a:r>
            <a:r>
              <a:rPr i="1" lang="en-US" u="sng">
                <a:solidFill>
                  <a:schemeClr val="accent2"/>
                </a:solidFill>
              </a:rPr>
              <a:t>back</a:t>
            </a:r>
            <a:r>
              <a:rPr lang="en-US"/>
              <a:t> = RB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Promised to </a:t>
            </a:r>
            <a:r>
              <a:rPr i="1" lang="en-US" u="sng">
                <a:solidFill>
                  <a:schemeClr val="accent2"/>
                </a:solidFill>
              </a:rPr>
              <a:t>back</a:t>
            </a:r>
            <a:r>
              <a:rPr lang="en-US">
                <a:solidFill>
                  <a:schemeClr val="accent2"/>
                </a:solidFill>
              </a:rPr>
              <a:t> the bill</a:t>
            </a:r>
            <a:r>
              <a:rPr lang="en-US"/>
              <a:t> = VB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POS tagging problem is to determine the POS tag for a particular instance of a word.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 Tagging</a:t>
            </a:r>
            <a:endParaRPr/>
          </a:p>
        </p:txBody>
      </p:sp>
      <p:sp>
        <p:nvSpPr>
          <p:cNvPr id="912" name="Google Shape;912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Input:   	   Plays                   well            with     others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Ambiguity:  NNS/VBZ    UH/JJ/NN/RB      IN          NNS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Output:	Plays/VBZ well/RB with/IN others/NNS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Text-to-speech (how do we pronounce “lead”?)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write regexps like (Det) Adj* N+ over the output for phrases, etc.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As input to or to speed up a full parser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you know the tag, you can back off to it in other tasks</a:t>
            </a:r>
            <a:endParaRPr/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913" name="Google Shape;913;p44"/>
          <p:cNvSpPr/>
          <p:nvPr/>
        </p:nvSpPr>
        <p:spPr>
          <a:xfrm>
            <a:off x="9753600" y="2006600"/>
            <a:ext cx="1727200" cy="12192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 Treebank POS 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 tagging performance</a:t>
            </a:r>
            <a:endParaRPr/>
          </a:p>
        </p:txBody>
      </p:sp>
      <p:sp>
        <p:nvSpPr>
          <p:cNvPr id="919" name="Google Shape;919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many tags are correct?  (Tag accuracy)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About 97% currently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But baseline is already 90%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Baseline is performance of stupidest possible method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Tag every word with its most frequent tag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Tag unknown words as nouns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Partly easy because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Many words are unambiguous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You get points for them (</a:t>
            </a:r>
            <a:r>
              <a:rPr i="1" lang="en-US">
                <a:solidFill>
                  <a:srgbClr val="2584BB"/>
                </a:solidFill>
              </a:rPr>
              <a:t>the</a:t>
            </a:r>
            <a:r>
              <a:rPr i="1" lang="en-US"/>
              <a:t>, </a:t>
            </a:r>
            <a:r>
              <a:rPr i="1" lang="en-US">
                <a:solidFill>
                  <a:srgbClr val="2584BB"/>
                </a:solidFill>
              </a:rPr>
              <a:t>a</a:t>
            </a:r>
            <a:r>
              <a:rPr i="1" lang="en-US"/>
              <a:t>, </a:t>
            </a:r>
            <a:r>
              <a:rPr lang="en-US"/>
              <a:t>etc.) and for punctuation marks!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Deciding on the correct part of speech can be difficult even for people</a:t>
            </a:r>
            <a:endParaRPr/>
          </a:p>
        </p:txBody>
      </p:sp>
      <p:sp>
        <p:nvSpPr>
          <p:cNvPr id="926" name="Google Shape;926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Mrs/NNP Shaefer/NNP never/RB got/VBD </a:t>
            </a:r>
            <a:r>
              <a:rPr lang="en-US">
                <a:solidFill>
                  <a:schemeClr val="accent2"/>
                </a:solidFill>
              </a:rPr>
              <a:t>around/RP</a:t>
            </a:r>
            <a:r>
              <a:rPr lang="en-US"/>
              <a:t> to/TO joining/VBG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All/DT we/PRP gotta/VBN do/VB is/VBZ go/VB </a:t>
            </a:r>
            <a:r>
              <a:rPr lang="en-US">
                <a:solidFill>
                  <a:srgbClr val="2584BB"/>
                </a:solidFill>
              </a:rPr>
              <a:t>around/IN </a:t>
            </a:r>
            <a:r>
              <a:rPr lang="en-US"/>
              <a:t>the/DT corner/NN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Chateau/NNP Petrus/NNP costs/VBZ </a:t>
            </a:r>
            <a:r>
              <a:rPr lang="en-US">
                <a:solidFill>
                  <a:srgbClr val="2584BB"/>
                </a:solidFill>
              </a:rPr>
              <a:t>around/RB </a:t>
            </a:r>
            <a:r>
              <a:rPr lang="en-US"/>
              <a:t>250/CD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difficult is POS tagging?</a:t>
            </a:r>
            <a:endParaRPr/>
          </a:p>
        </p:txBody>
      </p:sp>
      <p:sp>
        <p:nvSpPr>
          <p:cNvPr id="933" name="Google Shape;933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About 11% of the word types in the Brown corpus are ambiguous with regard to part of speech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they tend to be very common words. E.g., </a:t>
            </a:r>
            <a:r>
              <a:rPr i="1" lang="en-US">
                <a:solidFill>
                  <a:srgbClr val="2584BB"/>
                </a:solidFill>
              </a:rPr>
              <a:t>that</a:t>
            </a:r>
            <a:endParaRPr>
              <a:solidFill>
                <a:srgbClr val="2584BB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I know </a:t>
            </a:r>
            <a:r>
              <a:rPr i="1" lang="en-US" sz="3200">
                <a:solidFill>
                  <a:schemeClr val="accent2"/>
                </a:solidFill>
              </a:rPr>
              <a:t>that</a:t>
            </a:r>
            <a:r>
              <a:rPr lang="en-US" sz="3200"/>
              <a:t> he is honest = 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Yes, </a:t>
            </a:r>
            <a:r>
              <a:rPr i="1" lang="en-US" sz="3200">
                <a:solidFill>
                  <a:srgbClr val="2584BB"/>
                </a:solidFill>
              </a:rPr>
              <a:t>that</a:t>
            </a:r>
            <a:r>
              <a:rPr lang="en-US" sz="3200"/>
              <a:t> play was nice = DT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You can’t go </a:t>
            </a:r>
            <a:r>
              <a:rPr i="1" lang="en-US" sz="3200">
                <a:solidFill>
                  <a:srgbClr val="2584BB"/>
                </a:solidFill>
              </a:rPr>
              <a:t>that</a:t>
            </a:r>
            <a:r>
              <a:rPr lang="en-US" sz="3200"/>
              <a:t> far = RB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40% of the word tokens are ambiguous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2018-02-26T23:09:34Z</dcterms:created>
  <dc:creator>Microsoft Office User</dc:creator>
</cp:coreProperties>
</file>